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6" r:id="rId2"/>
    <p:sldId id="257" r:id="rId3"/>
    <p:sldId id="268" r:id="rId4"/>
    <p:sldId id="259" r:id="rId5"/>
    <p:sldId id="269" r:id="rId6"/>
    <p:sldId id="270" r:id="rId7"/>
    <p:sldId id="271" r:id="rId8"/>
    <p:sldId id="272" r:id="rId9"/>
    <p:sldId id="273" r:id="rId10"/>
    <p:sldId id="274" r:id="rId11"/>
    <p:sldId id="276" r:id="rId12"/>
    <p:sldId id="277" r:id="rId13"/>
    <p:sldId id="278" r:id="rId14"/>
    <p:sldId id="275" r:id="rId15"/>
    <p:sldId id="280" r:id="rId16"/>
    <p:sldId id="282" r:id="rId17"/>
    <p:sldId id="283" r:id="rId18"/>
    <p:sldId id="284" r:id="rId19"/>
    <p:sldId id="285" r:id="rId20"/>
    <p:sldId id="286" r:id="rId21"/>
    <p:sldId id="287" r:id="rId22"/>
    <p:sldId id="288" r:id="rId23"/>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38672F-6EE4-7EA9-01CB-49B5E42BC0A9}" v="29" dt="2026-10-19T13:23:32.1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11" d="100"/>
          <a:sy n="111" d="100"/>
        </p:scale>
        <p:origin x="55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C069832-0AD9-4F42-8E7A-A9D106445F2F}" type="doc">
      <dgm:prSet loTypeId="urn:microsoft.com/office/officeart/2005/8/layout/default" loCatId="list" qsTypeId="urn:microsoft.com/office/officeart/2005/8/quickstyle/simple5" qsCatId="simple" csTypeId="urn:microsoft.com/office/officeart/2005/8/colors/colorful1" csCatId="colorful"/>
      <dgm:spPr/>
      <dgm:t>
        <a:bodyPr/>
        <a:lstStyle/>
        <a:p>
          <a:endParaRPr lang="en-US"/>
        </a:p>
      </dgm:t>
    </dgm:pt>
    <dgm:pt modelId="{1E801659-E732-4DD4-84C0-0B50F318B138}">
      <dgm:prSet/>
      <dgm:spPr/>
      <dgm:t>
        <a:bodyPr/>
        <a:lstStyle/>
        <a:p>
          <a:r>
            <a:rPr lang="en-GB"/>
            <a:t>Whilst attendance varies between schools, the attendance challenges are remarkably similar:</a:t>
          </a:r>
          <a:endParaRPr lang="en-US"/>
        </a:p>
      </dgm:t>
    </dgm:pt>
    <dgm:pt modelId="{014479FC-6F1D-4D43-826D-9070290CE699}" type="parTrans" cxnId="{A17BFBF1-87C9-4B67-8249-FFB53D2AD59C}">
      <dgm:prSet/>
      <dgm:spPr/>
      <dgm:t>
        <a:bodyPr/>
        <a:lstStyle/>
        <a:p>
          <a:endParaRPr lang="en-US"/>
        </a:p>
      </dgm:t>
    </dgm:pt>
    <dgm:pt modelId="{DCCE799D-0598-418F-877A-07F717384063}" type="sibTrans" cxnId="{A17BFBF1-87C9-4B67-8249-FFB53D2AD59C}">
      <dgm:prSet/>
      <dgm:spPr/>
      <dgm:t>
        <a:bodyPr/>
        <a:lstStyle/>
        <a:p>
          <a:endParaRPr lang="en-US"/>
        </a:p>
      </dgm:t>
    </dgm:pt>
    <dgm:pt modelId="{62F7E135-984D-490D-907B-F75E1CFE42EC}">
      <dgm:prSet/>
      <dgm:spPr/>
      <dgm:t>
        <a:bodyPr/>
        <a:lstStyle/>
        <a:p>
          <a:r>
            <a:rPr lang="en-GB" dirty="0"/>
            <a:t>Disadvantaged pupils.</a:t>
          </a:r>
          <a:endParaRPr lang="en-US" dirty="0"/>
        </a:p>
      </dgm:t>
    </dgm:pt>
    <dgm:pt modelId="{55B3AC0A-0451-44BB-ADE6-D470A5A80C4F}" type="parTrans" cxnId="{88BD1BD5-F718-4BD0-825E-BF35B93E3665}">
      <dgm:prSet/>
      <dgm:spPr/>
      <dgm:t>
        <a:bodyPr/>
        <a:lstStyle/>
        <a:p>
          <a:endParaRPr lang="en-US"/>
        </a:p>
      </dgm:t>
    </dgm:pt>
    <dgm:pt modelId="{F92B8175-E57D-4E9C-BA21-FFA7A9E402AF}" type="sibTrans" cxnId="{88BD1BD5-F718-4BD0-825E-BF35B93E3665}">
      <dgm:prSet/>
      <dgm:spPr/>
      <dgm:t>
        <a:bodyPr/>
        <a:lstStyle/>
        <a:p>
          <a:endParaRPr lang="en-US"/>
        </a:p>
      </dgm:t>
    </dgm:pt>
    <dgm:pt modelId="{45E6B696-6B2C-47AA-B37D-8DDA221C028D}">
      <dgm:prSet/>
      <dgm:spPr/>
      <dgm:t>
        <a:bodyPr/>
        <a:lstStyle/>
        <a:p>
          <a:r>
            <a:rPr lang="en-GB" dirty="0"/>
            <a:t>SEND pupils.</a:t>
          </a:r>
          <a:endParaRPr lang="en-US" dirty="0"/>
        </a:p>
      </dgm:t>
    </dgm:pt>
    <dgm:pt modelId="{1B834A4C-24C6-47D1-8E2B-3F1871757357}" type="parTrans" cxnId="{51F8BF66-9D3E-4F84-8490-FE525AEE1DCE}">
      <dgm:prSet/>
      <dgm:spPr/>
      <dgm:t>
        <a:bodyPr/>
        <a:lstStyle/>
        <a:p>
          <a:endParaRPr lang="en-US"/>
        </a:p>
      </dgm:t>
    </dgm:pt>
    <dgm:pt modelId="{641E6B3D-CF03-42D9-8E19-7068563170BD}" type="sibTrans" cxnId="{51F8BF66-9D3E-4F84-8490-FE525AEE1DCE}">
      <dgm:prSet/>
      <dgm:spPr/>
      <dgm:t>
        <a:bodyPr/>
        <a:lstStyle/>
        <a:p>
          <a:endParaRPr lang="en-US"/>
        </a:p>
      </dgm:t>
    </dgm:pt>
    <dgm:pt modelId="{05CF5043-9B1F-4BDC-A5C2-D51EC71B79B2}">
      <dgm:prSet/>
      <dgm:spPr/>
      <dgm:t>
        <a:bodyPr/>
        <a:lstStyle/>
        <a:p>
          <a:r>
            <a:rPr lang="en-GB"/>
            <a:t>Double disadvantaged pupils.</a:t>
          </a:r>
          <a:endParaRPr lang="en-US"/>
        </a:p>
      </dgm:t>
    </dgm:pt>
    <dgm:pt modelId="{A57C2582-2131-4BE9-90ED-0905624163ED}" type="parTrans" cxnId="{BA229921-922D-4396-BB5B-B1066D8BFA67}">
      <dgm:prSet/>
      <dgm:spPr/>
      <dgm:t>
        <a:bodyPr/>
        <a:lstStyle/>
        <a:p>
          <a:endParaRPr lang="en-US"/>
        </a:p>
      </dgm:t>
    </dgm:pt>
    <dgm:pt modelId="{C31F0276-56B5-4EAC-9422-8DFA6CC41CEF}" type="sibTrans" cxnId="{BA229921-922D-4396-BB5B-B1066D8BFA67}">
      <dgm:prSet/>
      <dgm:spPr/>
      <dgm:t>
        <a:bodyPr/>
        <a:lstStyle/>
        <a:p>
          <a:endParaRPr lang="en-US"/>
        </a:p>
      </dgm:t>
    </dgm:pt>
    <dgm:pt modelId="{4D681BF6-2FF5-477C-BDE6-E0B060C6C0D2}">
      <dgm:prSet/>
      <dgm:spPr/>
      <dgm:t>
        <a:bodyPr/>
        <a:lstStyle/>
        <a:p>
          <a:r>
            <a:rPr lang="en-GB"/>
            <a:t>Emotional Based School Avoidance.</a:t>
          </a:r>
          <a:endParaRPr lang="en-US"/>
        </a:p>
      </dgm:t>
    </dgm:pt>
    <dgm:pt modelId="{151D2A9A-89B8-4A23-854D-010FB06CB76A}" type="parTrans" cxnId="{9C827C4A-9C8B-40A2-AD30-A6F3491260B8}">
      <dgm:prSet/>
      <dgm:spPr/>
      <dgm:t>
        <a:bodyPr/>
        <a:lstStyle/>
        <a:p>
          <a:endParaRPr lang="en-US"/>
        </a:p>
      </dgm:t>
    </dgm:pt>
    <dgm:pt modelId="{14EA4B31-08F9-4DCE-9EE7-0450A75BDDB7}" type="sibTrans" cxnId="{9C827C4A-9C8B-40A2-AD30-A6F3491260B8}">
      <dgm:prSet/>
      <dgm:spPr/>
      <dgm:t>
        <a:bodyPr/>
        <a:lstStyle/>
        <a:p>
          <a:endParaRPr lang="en-US"/>
        </a:p>
      </dgm:t>
    </dgm:pt>
    <dgm:pt modelId="{E5EBED6C-2FC4-4E2B-B231-90A900884D35}">
      <dgm:prSet/>
      <dgm:spPr/>
      <dgm:t>
        <a:bodyPr/>
        <a:lstStyle/>
        <a:p>
          <a:r>
            <a:rPr lang="en-GB"/>
            <a:t>Family vulnerability.</a:t>
          </a:r>
          <a:endParaRPr lang="en-US"/>
        </a:p>
      </dgm:t>
    </dgm:pt>
    <dgm:pt modelId="{B60D8DEA-C5C2-4660-BB56-2A8C703F17B7}" type="parTrans" cxnId="{02EA9950-E495-4B68-BF19-8C23FA1B4974}">
      <dgm:prSet/>
      <dgm:spPr/>
      <dgm:t>
        <a:bodyPr/>
        <a:lstStyle/>
        <a:p>
          <a:endParaRPr lang="en-US"/>
        </a:p>
      </dgm:t>
    </dgm:pt>
    <dgm:pt modelId="{690D4E85-F99E-407B-B567-BA287BD7EC1E}" type="sibTrans" cxnId="{02EA9950-E495-4B68-BF19-8C23FA1B4974}">
      <dgm:prSet/>
      <dgm:spPr/>
      <dgm:t>
        <a:bodyPr/>
        <a:lstStyle/>
        <a:p>
          <a:endParaRPr lang="en-US"/>
        </a:p>
      </dgm:t>
    </dgm:pt>
    <dgm:pt modelId="{D486791B-2F31-479E-804B-1B7A0318D382}">
      <dgm:prSet/>
      <dgm:spPr/>
      <dgm:t>
        <a:bodyPr/>
        <a:lstStyle/>
        <a:p>
          <a:r>
            <a:rPr lang="en-GB"/>
            <a:t>Generational attendance issues.</a:t>
          </a:r>
          <a:endParaRPr lang="en-US"/>
        </a:p>
      </dgm:t>
    </dgm:pt>
    <dgm:pt modelId="{03C5F07C-CDE8-40C4-95D3-0207ACC3A9CB}" type="parTrans" cxnId="{CD42AB63-A038-4632-B15C-A8FAF796FE0C}">
      <dgm:prSet/>
      <dgm:spPr/>
      <dgm:t>
        <a:bodyPr/>
        <a:lstStyle/>
        <a:p>
          <a:endParaRPr lang="en-US"/>
        </a:p>
      </dgm:t>
    </dgm:pt>
    <dgm:pt modelId="{3F0B482A-B025-42F6-AE91-9043A7455233}" type="sibTrans" cxnId="{CD42AB63-A038-4632-B15C-A8FAF796FE0C}">
      <dgm:prSet/>
      <dgm:spPr/>
      <dgm:t>
        <a:bodyPr/>
        <a:lstStyle/>
        <a:p>
          <a:endParaRPr lang="en-US"/>
        </a:p>
      </dgm:t>
    </dgm:pt>
    <dgm:pt modelId="{EB5A5A73-250E-4C8F-AA99-615BC1261F0B}">
      <dgm:prSet/>
      <dgm:spPr/>
      <dgm:t>
        <a:bodyPr/>
        <a:lstStyle/>
        <a:p>
          <a:r>
            <a:rPr lang="en-GB"/>
            <a:t>Term-time holidays.</a:t>
          </a:r>
          <a:endParaRPr lang="en-US"/>
        </a:p>
      </dgm:t>
    </dgm:pt>
    <dgm:pt modelId="{8E579491-0B8A-4148-924C-B1957824D416}" type="parTrans" cxnId="{EDFAB1CD-2123-41B0-8F25-5250334D88C9}">
      <dgm:prSet/>
      <dgm:spPr/>
      <dgm:t>
        <a:bodyPr/>
        <a:lstStyle/>
        <a:p>
          <a:endParaRPr lang="en-US"/>
        </a:p>
      </dgm:t>
    </dgm:pt>
    <dgm:pt modelId="{FA2447AB-4E9C-4947-84F2-6686E618462B}" type="sibTrans" cxnId="{EDFAB1CD-2123-41B0-8F25-5250334D88C9}">
      <dgm:prSet/>
      <dgm:spPr/>
      <dgm:t>
        <a:bodyPr/>
        <a:lstStyle/>
        <a:p>
          <a:endParaRPr lang="en-US"/>
        </a:p>
      </dgm:t>
    </dgm:pt>
    <dgm:pt modelId="{2F097213-E925-4726-853A-A99EBEEE2460}">
      <dgm:prSet/>
      <dgm:spPr/>
      <dgm:t>
        <a:bodyPr/>
        <a:lstStyle/>
        <a:p>
          <a:r>
            <a:rPr lang="en-GB"/>
            <a:t>Pupils experiencing safeguarding concerns.</a:t>
          </a:r>
          <a:endParaRPr lang="en-US"/>
        </a:p>
      </dgm:t>
    </dgm:pt>
    <dgm:pt modelId="{91BB80D5-C89A-47B1-B43E-A364419FC192}" type="parTrans" cxnId="{F3C6F571-5FB2-4577-881A-F7FA058CF334}">
      <dgm:prSet/>
      <dgm:spPr/>
      <dgm:t>
        <a:bodyPr/>
        <a:lstStyle/>
        <a:p>
          <a:endParaRPr lang="en-US"/>
        </a:p>
      </dgm:t>
    </dgm:pt>
    <dgm:pt modelId="{075EEA94-9ACA-4D4E-B5BC-AADC1CCB34EC}" type="sibTrans" cxnId="{F3C6F571-5FB2-4577-881A-F7FA058CF334}">
      <dgm:prSet/>
      <dgm:spPr/>
      <dgm:t>
        <a:bodyPr/>
        <a:lstStyle/>
        <a:p>
          <a:endParaRPr lang="en-US"/>
        </a:p>
      </dgm:t>
    </dgm:pt>
    <dgm:pt modelId="{91BC18C7-4A59-416E-A164-0861FCE54739}" type="pres">
      <dgm:prSet presAssocID="{1C069832-0AD9-4F42-8E7A-A9D106445F2F}" presName="diagram" presStyleCnt="0">
        <dgm:presLayoutVars>
          <dgm:dir/>
          <dgm:resizeHandles val="exact"/>
        </dgm:presLayoutVars>
      </dgm:prSet>
      <dgm:spPr/>
    </dgm:pt>
    <dgm:pt modelId="{0D342BBA-3FAF-4ED7-AED3-8AAEB7CA1BF8}" type="pres">
      <dgm:prSet presAssocID="{1E801659-E732-4DD4-84C0-0B50F318B138}" presName="node" presStyleLbl="node1" presStyleIdx="0" presStyleCnt="1">
        <dgm:presLayoutVars>
          <dgm:bulletEnabled val="1"/>
        </dgm:presLayoutVars>
      </dgm:prSet>
      <dgm:spPr/>
    </dgm:pt>
  </dgm:ptLst>
  <dgm:cxnLst>
    <dgm:cxn modelId="{08DE3C08-6EFB-4F4D-AB27-E7EC068E4B25}" type="presOf" srcId="{2F097213-E925-4726-853A-A99EBEEE2460}" destId="{0D342BBA-3FAF-4ED7-AED3-8AAEB7CA1BF8}" srcOrd="0" destOrd="8" presId="urn:microsoft.com/office/officeart/2005/8/layout/default"/>
    <dgm:cxn modelId="{BA229921-922D-4396-BB5B-B1066D8BFA67}" srcId="{1E801659-E732-4DD4-84C0-0B50F318B138}" destId="{05CF5043-9B1F-4BDC-A5C2-D51EC71B79B2}" srcOrd="2" destOrd="0" parTransId="{A57C2582-2131-4BE9-90ED-0905624163ED}" sibTransId="{C31F0276-56B5-4EAC-9422-8DFA6CC41CEF}"/>
    <dgm:cxn modelId="{8D9B1D5F-8E2A-4621-AA83-58807FB7348D}" type="presOf" srcId="{45E6B696-6B2C-47AA-B37D-8DDA221C028D}" destId="{0D342BBA-3FAF-4ED7-AED3-8AAEB7CA1BF8}" srcOrd="0" destOrd="2" presId="urn:microsoft.com/office/officeart/2005/8/layout/default"/>
    <dgm:cxn modelId="{CD42AB63-A038-4632-B15C-A8FAF796FE0C}" srcId="{1E801659-E732-4DD4-84C0-0B50F318B138}" destId="{D486791B-2F31-479E-804B-1B7A0318D382}" srcOrd="5" destOrd="0" parTransId="{03C5F07C-CDE8-40C4-95D3-0207ACC3A9CB}" sibTransId="{3F0B482A-B025-42F6-AE91-9043A7455233}"/>
    <dgm:cxn modelId="{51F8BF66-9D3E-4F84-8490-FE525AEE1DCE}" srcId="{1E801659-E732-4DD4-84C0-0B50F318B138}" destId="{45E6B696-6B2C-47AA-B37D-8DDA221C028D}" srcOrd="1" destOrd="0" parTransId="{1B834A4C-24C6-47D1-8E2B-3F1871757357}" sibTransId="{641E6B3D-CF03-42D9-8E19-7068563170BD}"/>
    <dgm:cxn modelId="{BCD67949-4997-4B74-9203-1AEEC6E3E960}" type="presOf" srcId="{1E801659-E732-4DD4-84C0-0B50F318B138}" destId="{0D342BBA-3FAF-4ED7-AED3-8AAEB7CA1BF8}" srcOrd="0" destOrd="0" presId="urn:microsoft.com/office/officeart/2005/8/layout/default"/>
    <dgm:cxn modelId="{9C827C4A-9C8B-40A2-AD30-A6F3491260B8}" srcId="{1E801659-E732-4DD4-84C0-0B50F318B138}" destId="{4D681BF6-2FF5-477C-BDE6-E0B060C6C0D2}" srcOrd="3" destOrd="0" parTransId="{151D2A9A-89B8-4A23-854D-010FB06CB76A}" sibTransId="{14EA4B31-08F9-4DCE-9EE7-0450A75BDDB7}"/>
    <dgm:cxn modelId="{02EA9950-E495-4B68-BF19-8C23FA1B4974}" srcId="{1E801659-E732-4DD4-84C0-0B50F318B138}" destId="{E5EBED6C-2FC4-4E2B-B231-90A900884D35}" srcOrd="4" destOrd="0" parTransId="{B60D8DEA-C5C2-4660-BB56-2A8C703F17B7}" sibTransId="{690D4E85-F99E-407B-B567-BA287BD7EC1E}"/>
    <dgm:cxn modelId="{F3C6F571-5FB2-4577-881A-F7FA058CF334}" srcId="{1E801659-E732-4DD4-84C0-0B50F318B138}" destId="{2F097213-E925-4726-853A-A99EBEEE2460}" srcOrd="7" destOrd="0" parTransId="{91BB80D5-C89A-47B1-B43E-A364419FC192}" sibTransId="{075EEA94-9ACA-4D4E-B5BC-AADC1CCB34EC}"/>
    <dgm:cxn modelId="{24437D9B-36B4-4D6F-8A49-15924631CB4F}" type="presOf" srcId="{EB5A5A73-250E-4C8F-AA99-615BC1261F0B}" destId="{0D342BBA-3FAF-4ED7-AED3-8AAEB7CA1BF8}" srcOrd="0" destOrd="7" presId="urn:microsoft.com/office/officeart/2005/8/layout/default"/>
    <dgm:cxn modelId="{6E37CDBF-F997-4187-AADF-266AE55585E3}" type="presOf" srcId="{05CF5043-9B1F-4BDC-A5C2-D51EC71B79B2}" destId="{0D342BBA-3FAF-4ED7-AED3-8AAEB7CA1BF8}" srcOrd="0" destOrd="3" presId="urn:microsoft.com/office/officeart/2005/8/layout/default"/>
    <dgm:cxn modelId="{64EBB6C0-E1CF-496B-820B-167B7026FFB5}" type="presOf" srcId="{D486791B-2F31-479E-804B-1B7A0318D382}" destId="{0D342BBA-3FAF-4ED7-AED3-8AAEB7CA1BF8}" srcOrd="0" destOrd="6" presId="urn:microsoft.com/office/officeart/2005/8/layout/default"/>
    <dgm:cxn modelId="{F544FBC4-E8EF-49D1-A529-BEE47AA5593F}" type="presOf" srcId="{E5EBED6C-2FC4-4E2B-B231-90A900884D35}" destId="{0D342BBA-3FAF-4ED7-AED3-8AAEB7CA1BF8}" srcOrd="0" destOrd="5" presId="urn:microsoft.com/office/officeart/2005/8/layout/default"/>
    <dgm:cxn modelId="{AADE95CB-26FD-4178-A540-2A13FBC856E5}" type="presOf" srcId="{1C069832-0AD9-4F42-8E7A-A9D106445F2F}" destId="{91BC18C7-4A59-416E-A164-0861FCE54739}" srcOrd="0" destOrd="0" presId="urn:microsoft.com/office/officeart/2005/8/layout/default"/>
    <dgm:cxn modelId="{EDFAB1CD-2123-41B0-8F25-5250334D88C9}" srcId="{1E801659-E732-4DD4-84C0-0B50F318B138}" destId="{EB5A5A73-250E-4C8F-AA99-615BC1261F0B}" srcOrd="6" destOrd="0" parTransId="{8E579491-0B8A-4148-924C-B1957824D416}" sibTransId="{FA2447AB-4E9C-4947-84F2-6686E618462B}"/>
    <dgm:cxn modelId="{88BD1BD5-F718-4BD0-825E-BF35B93E3665}" srcId="{1E801659-E732-4DD4-84C0-0B50F318B138}" destId="{62F7E135-984D-490D-907B-F75E1CFE42EC}" srcOrd="0" destOrd="0" parTransId="{55B3AC0A-0451-44BB-ADE6-D470A5A80C4F}" sibTransId="{F92B8175-E57D-4E9C-BA21-FFA7A9E402AF}"/>
    <dgm:cxn modelId="{30B5C9EA-711E-400F-BDA6-1EA8FDC9FD06}" type="presOf" srcId="{4D681BF6-2FF5-477C-BDE6-E0B060C6C0D2}" destId="{0D342BBA-3FAF-4ED7-AED3-8AAEB7CA1BF8}" srcOrd="0" destOrd="4" presId="urn:microsoft.com/office/officeart/2005/8/layout/default"/>
    <dgm:cxn modelId="{A17BFBF1-87C9-4B67-8249-FFB53D2AD59C}" srcId="{1C069832-0AD9-4F42-8E7A-A9D106445F2F}" destId="{1E801659-E732-4DD4-84C0-0B50F318B138}" srcOrd="0" destOrd="0" parTransId="{014479FC-6F1D-4D43-826D-9070290CE699}" sibTransId="{DCCE799D-0598-418F-877A-07F717384063}"/>
    <dgm:cxn modelId="{5CA3C4F2-81CD-4DFE-AC89-0EE76143A655}" type="presOf" srcId="{62F7E135-984D-490D-907B-F75E1CFE42EC}" destId="{0D342BBA-3FAF-4ED7-AED3-8AAEB7CA1BF8}" srcOrd="0" destOrd="1" presId="urn:microsoft.com/office/officeart/2005/8/layout/default"/>
    <dgm:cxn modelId="{AC35A448-DB70-44EA-9DAC-1DA5F95903EA}" type="presParOf" srcId="{91BC18C7-4A59-416E-A164-0861FCE54739}" destId="{0D342BBA-3FAF-4ED7-AED3-8AAEB7CA1BF8}" srcOrd="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E2F908-B29F-4B34-8FCE-96EDFD32BE22}"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94CFC6A-0ED8-4299-8AF6-E2E3C8DF4384}">
      <dgm:prSet/>
      <dgm:spPr/>
      <dgm:t>
        <a:bodyPr/>
        <a:lstStyle/>
        <a:p>
          <a:r>
            <a:rPr lang="en-GB" b="1"/>
            <a:t>Whole-Family Working</a:t>
          </a:r>
          <a:endParaRPr lang="en-US"/>
        </a:p>
      </dgm:t>
    </dgm:pt>
    <dgm:pt modelId="{35BD8A63-5FBD-445B-AA14-C1FD2A67F2BF}" type="parTrans" cxnId="{AC52DB82-4D71-423B-9D4F-793198E9A0B5}">
      <dgm:prSet/>
      <dgm:spPr/>
      <dgm:t>
        <a:bodyPr/>
        <a:lstStyle/>
        <a:p>
          <a:endParaRPr lang="en-US"/>
        </a:p>
      </dgm:t>
    </dgm:pt>
    <dgm:pt modelId="{6D834DE6-D001-4969-992F-70D4454C06A0}" type="sibTrans" cxnId="{AC52DB82-4D71-423B-9D4F-793198E9A0B5}">
      <dgm:prSet/>
      <dgm:spPr/>
      <dgm:t>
        <a:bodyPr/>
        <a:lstStyle/>
        <a:p>
          <a:endParaRPr lang="en-US"/>
        </a:p>
      </dgm:t>
    </dgm:pt>
    <dgm:pt modelId="{45E364C2-669A-4120-B37D-4FFD3C554023}">
      <dgm:prSet/>
      <dgm:spPr/>
      <dgm:t>
        <a:bodyPr/>
        <a:lstStyle/>
        <a:p>
          <a:r>
            <a:rPr lang="en-GB" dirty="0"/>
            <a:t>The strongest attendance improvements consistently occur where schools work with families rather than simply monitor attendance.</a:t>
          </a:r>
          <a:endParaRPr lang="en-US" dirty="0"/>
        </a:p>
      </dgm:t>
    </dgm:pt>
    <dgm:pt modelId="{A1E00D2C-2AE2-4380-B82C-2BA2C4CB64B4}" type="parTrans" cxnId="{B653DBAD-2CF3-460B-AE98-5AAED8638F38}">
      <dgm:prSet/>
      <dgm:spPr/>
      <dgm:t>
        <a:bodyPr/>
        <a:lstStyle/>
        <a:p>
          <a:endParaRPr lang="en-US"/>
        </a:p>
      </dgm:t>
    </dgm:pt>
    <dgm:pt modelId="{AE0E14C0-2719-4BCC-9C17-573241D3DE50}" type="sibTrans" cxnId="{B653DBAD-2CF3-460B-AE98-5AAED8638F38}">
      <dgm:prSet/>
      <dgm:spPr/>
      <dgm:t>
        <a:bodyPr/>
        <a:lstStyle/>
        <a:p>
          <a:endParaRPr lang="en-US"/>
        </a:p>
      </dgm:t>
    </dgm:pt>
    <dgm:pt modelId="{F1756F54-2C73-4382-AFB5-CD06DDC1A420}">
      <dgm:prSet/>
      <dgm:spPr/>
      <dgm:t>
        <a:bodyPr/>
        <a:lstStyle/>
        <a:p>
          <a:r>
            <a:rPr lang="en-GB"/>
            <a:t>Examples across schools include:</a:t>
          </a:r>
          <a:endParaRPr lang="en-US"/>
        </a:p>
      </dgm:t>
    </dgm:pt>
    <dgm:pt modelId="{7A940EF1-79F4-45FB-AC2A-8CBE631882FE}" type="parTrans" cxnId="{04C71E6D-7EE8-41E9-B722-EFD820EEDAAC}">
      <dgm:prSet/>
      <dgm:spPr/>
      <dgm:t>
        <a:bodyPr/>
        <a:lstStyle/>
        <a:p>
          <a:endParaRPr lang="en-US"/>
        </a:p>
      </dgm:t>
    </dgm:pt>
    <dgm:pt modelId="{AD7EE198-1E49-4DC1-BAAD-9F2BC8A5D2FA}" type="sibTrans" cxnId="{04C71E6D-7EE8-41E9-B722-EFD820EEDAAC}">
      <dgm:prSet/>
      <dgm:spPr/>
      <dgm:t>
        <a:bodyPr/>
        <a:lstStyle/>
        <a:p>
          <a:endParaRPr lang="en-US"/>
        </a:p>
      </dgm:t>
    </dgm:pt>
    <dgm:pt modelId="{6BFBDAE8-16C2-473B-B541-7D8EE6A0954C}">
      <dgm:prSet custT="1"/>
      <dgm:spPr/>
      <dgm:t>
        <a:bodyPr/>
        <a:lstStyle/>
        <a:p>
          <a:r>
            <a:rPr lang="en-GB" sz="2400" dirty="0"/>
            <a:t>Home visits.</a:t>
          </a:r>
          <a:endParaRPr lang="en-US" sz="2400" dirty="0"/>
        </a:p>
      </dgm:t>
    </dgm:pt>
    <dgm:pt modelId="{25C78541-17E7-4B29-A3BF-ADCEFE929FEF}" type="parTrans" cxnId="{D10C02CF-8E3C-448B-819F-73BB93B937ED}">
      <dgm:prSet/>
      <dgm:spPr/>
      <dgm:t>
        <a:bodyPr/>
        <a:lstStyle/>
        <a:p>
          <a:endParaRPr lang="en-US"/>
        </a:p>
      </dgm:t>
    </dgm:pt>
    <dgm:pt modelId="{EC306ED2-2F20-4F69-8B8B-6C7B8AF1E77F}" type="sibTrans" cxnId="{D10C02CF-8E3C-448B-819F-73BB93B937ED}">
      <dgm:prSet/>
      <dgm:spPr/>
      <dgm:t>
        <a:bodyPr/>
        <a:lstStyle/>
        <a:p>
          <a:endParaRPr lang="en-US"/>
        </a:p>
      </dgm:t>
    </dgm:pt>
    <dgm:pt modelId="{A9CBED3D-7E7F-4CA1-9543-39AC7B335846}">
      <dgm:prSet custT="1"/>
      <dgm:spPr/>
      <dgm:t>
        <a:bodyPr/>
        <a:lstStyle/>
        <a:p>
          <a:r>
            <a:rPr lang="en-GB" sz="2400" dirty="0"/>
            <a:t>Family support planning.</a:t>
          </a:r>
          <a:endParaRPr lang="en-US" sz="2400" dirty="0"/>
        </a:p>
      </dgm:t>
    </dgm:pt>
    <dgm:pt modelId="{E1BF8AA6-470D-424D-A96E-6ACA3FC84F82}" type="parTrans" cxnId="{470C6DC9-F80E-4F3D-81B0-C0EB4C62864E}">
      <dgm:prSet/>
      <dgm:spPr/>
      <dgm:t>
        <a:bodyPr/>
        <a:lstStyle/>
        <a:p>
          <a:endParaRPr lang="en-US"/>
        </a:p>
      </dgm:t>
    </dgm:pt>
    <dgm:pt modelId="{5E0F8180-94E6-4DDC-8B2B-DA3396A4A938}" type="sibTrans" cxnId="{470C6DC9-F80E-4F3D-81B0-C0EB4C62864E}">
      <dgm:prSet/>
      <dgm:spPr/>
      <dgm:t>
        <a:bodyPr/>
        <a:lstStyle/>
        <a:p>
          <a:endParaRPr lang="en-US"/>
        </a:p>
      </dgm:t>
    </dgm:pt>
    <dgm:pt modelId="{D3D373C9-706A-4E77-8D58-40AB9C223E6D}">
      <dgm:prSet custT="1"/>
      <dgm:spPr/>
      <dgm:t>
        <a:bodyPr/>
        <a:lstStyle/>
        <a:p>
          <a:r>
            <a:rPr lang="en-GB" sz="2400" dirty="0"/>
            <a:t>Early Help referrals.</a:t>
          </a:r>
          <a:endParaRPr lang="en-US" sz="2400" dirty="0"/>
        </a:p>
      </dgm:t>
    </dgm:pt>
    <dgm:pt modelId="{0751A946-BCA4-4979-849B-8A4D29A6DDA9}" type="parTrans" cxnId="{B569D3AA-FDA0-44D6-AD6B-6F2E7A292DFA}">
      <dgm:prSet/>
      <dgm:spPr/>
      <dgm:t>
        <a:bodyPr/>
        <a:lstStyle/>
        <a:p>
          <a:endParaRPr lang="en-US"/>
        </a:p>
      </dgm:t>
    </dgm:pt>
    <dgm:pt modelId="{0F586BB5-E7AB-4935-9B1E-3FBD99A0C6E7}" type="sibTrans" cxnId="{B569D3AA-FDA0-44D6-AD6B-6F2E7A292DFA}">
      <dgm:prSet/>
      <dgm:spPr/>
      <dgm:t>
        <a:bodyPr/>
        <a:lstStyle/>
        <a:p>
          <a:endParaRPr lang="en-US"/>
        </a:p>
      </dgm:t>
    </dgm:pt>
    <dgm:pt modelId="{62D371B1-15EB-4C01-B5E4-97B537ECC9BF}">
      <dgm:prSet custT="1"/>
      <dgm:spPr/>
      <dgm:t>
        <a:bodyPr/>
        <a:lstStyle/>
        <a:p>
          <a:r>
            <a:rPr lang="en-GB" sz="2400" dirty="0"/>
            <a:t>Attendance meetings.</a:t>
          </a:r>
          <a:endParaRPr lang="en-US" sz="2400" dirty="0"/>
        </a:p>
      </dgm:t>
    </dgm:pt>
    <dgm:pt modelId="{15CE5A00-DF5B-4684-933D-0D69A23AF761}" type="parTrans" cxnId="{D540B297-E08F-4EFD-9DC9-B99A94ED2AC8}">
      <dgm:prSet/>
      <dgm:spPr/>
      <dgm:t>
        <a:bodyPr/>
        <a:lstStyle/>
        <a:p>
          <a:endParaRPr lang="en-US"/>
        </a:p>
      </dgm:t>
    </dgm:pt>
    <dgm:pt modelId="{A1EC9237-373F-4A61-BED4-CD979CF1F8FF}" type="sibTrans" cxnId="{D540B297-E08F-4EFD-9DC9-B99A94ED2AC8}">
      <dgm:prSet/>
      <dgm:spPr/>
      <dgm:t>
        <a:bodyPr/>
        <a:lstStyle/>
        <a:p>
          <a:endParaRPr lang="en-US"/>
        </a:p>
      </dgm:t>
    </dgm:pt>
    <dgm:pt modelId="{EFFEC2BF-B342-4969-99B2-151FAAB9BD8D}">
      <dgm:prSet custT="1"/>
      <dgm:spPr/>
      <dgm:t>
        <a:bodyPr/>
        <a:lstStyle/>
        <a:p>
          <a:r>
            <a:rPr lang="en-GB" sz="2400" dirty="0"/>
            <a:t>Practical support.</a:t>
          </a:r>
          <a:endParaRPr lang="en-US" sz="2400" dirty="0"/>
        </a:p>
      </dgm:t>
    </dgm:pt>
    <dgm:pt modelId="{10E6179A-C2C4-4DD8-BE83-386553780EE4}" type="parTrans" cxnId="{C08BAF59-4649-4199-A859-F22B77CC6446}">
      <dgm:prSet/>
      <dgm:spPr/>
      <dgm:t>
        <a:bodyPr/>
        <a:lstStyle/>
        <a:p>
          <a:endParaRPr lang="en-US"/>
        </a:p>
      </dgm:t>
    </dgm:pt>
    <dgm:pt modelId="{662E740F-87C3-4DC1-ACD6-FA43CBAD8E76}" type="sibTrans" cxnId="{C08BAF59-4649-4199-A859-F22B77CC6446}">
      <dgm:prSet/>
      <dgm:spPr/>
      <dgm:t>
        <a:bodyPr/>
        <a:lstStyle/>
        <a:p>
          <a:endParaRPr lang="en-US"/>
        </a:p>
      </dgm:t>
    </dgm:pt>
    <dgm:pt modelId="{D2148E7A-55FB-4135-B2E5-E8874CD08F4A}">
      <dgm:prSet custT="1"/>
      <dgm:spPr/>
      <dgm:t>
        <a:bodyPr/>
        <a:lstStyle/>
        <a:p>
          <a:r>
            <a:rPr lang="en-GB" sz="2400" dirty="0"/>
            <a:t>Federation adult relationships.</a:t>
          </a:r>
          <a:endParaRPr lang="en-US" sz="2400" dirty="0"/>
        </a:p>
      </dgm:t>
    </dgm:pt>
    <dgm:pt modelId="{FD5361C5-FE58-4589-BA2B-659A7DDEC380}" type="parTrans" cxnId="{E2887DC9-1A1E-4687-9344-36E7E03DFF14}">
      <dgm:prSet/>
      <dgm:spPr/>
      <dgm:t>
        <a:bodyPr/>
        <a:lstStyle/>
        <a:p>
          <a:endParaRPr lang="en-US"/>
        </a:p>
      </dgm:t>
    </dgm:pt>
    <dgm:pt modelId="{6C0CA5E7-B5B2-40CF-8D3F-DCD99AE8270F}" type="sibTrans" cxnId="{E2887DC9-1A1E-4687-9344-36E7E03DFF14}">
      <dgm:prSet/>
      <dgm:spPr/>
      <dgm:t>
        <a:bodyPr/>
        <a:lstStyle/>
        <a:p>
          <a:endParaRPr lang="en-US"/>
        </a:p>
      </dgm:t>
    </dgm:pt>
    <dgm:pt modelId="{69BBEFC3-F08A-4A4D-91CF-AD8E96A84A10}">
      <dgm:prSet custT="1"/>
      <dgm:spPr/>
      <dgm:t>
        <a:bodyPr/>
        <a:lstStyle/>
        <a:p>
          <a:r>
            <a:rPr lang="en-GB" sz="2400" dirty="0"/>
            <a:t>Multi-agency collaboration. </a:t>
          </a:r>
          <a:endParaRPr lang="en-US" sz="2400" dirty="0"/>
        </a:p>
      </dgm:t>
    </dgm:pt>
    <dgm:pt modelId="{23FABC0A-FE99-42D7-856A-AAD86E2FB096}" type="parTrans" cxnId="{FCC52EC1-8D10-41D5-A43A-4A0E2BEF5785}">
      <dgm:prSet/>
      <dgm:spPr/>
      <dgm:t>
        <a:bodyPr/>
        <a:lstStyle/>
        <a:p>
          <a:endParaRPr lang="en-US"/>
        </a:p>
      </dgm:t>
    </dgm:pt>
    <dgm:pt modelId="{3E262C43-8FF2-4BD8-AD4E-4DD04A2F01E7}" type="sibTrans" cxnId="{FCC52EC1-8D10-41D5-A43A-4A0E2BEF5785}">
      <dgm:prSet/>
      <dgm:spPr/>
      <dgm:t>
        <a:bodyPr/>
        <a:lstStyle/>
        <a:p>
          <a:endParaRPr lang="en-US"/>
        </a:p>
      </dgm:t>
    </dgm:pt>
    <dgm:pt modelId="{0A7EAE01-6661-4166-AE53-D3A020363CE2}">
      <dgm:prSet/>
      <dgm:spPr/>
      <dgm:t>
        <a:bodyPr/>
        <a:lstStyle/>
        <a:p>
          <a:r>
            <a:rPr lang="en-GB"/>
            <a:t>This represents one of the strongest emerging Federation-wide themes.</a:t>
          </a:r>
          <a:endParaRPr lang="en-US"/>
        </a:p>
      </dgm:t>
    </dgm:pt>
    <dgm:pt modelId="{BD7FA5F1-F542-409F-BF48-7F9DFF1D464B}" type="parTrans" cxnId="{8D825141-0FC3-4ABE-A58C-56A5A31134E6}">
      <dgm:prSet/>
      <dgm:spPr/>
      <dgm:t>
        <a:bodyPr/>
        <a:lstStyle/>
        <a:p>
          <a:endParaRPr lang="en-US"/>
        </a:p>
      </dgm:t>
    </dgm:pt>
    <dgm:pt modelId="{C9AB4D5D-6262-4020-8C90-013EFDC8DEDB}" type="sibTrans" cxnId="{8D825141-0FC3-4ABE-A58C-56A5A31134E6}">
      <dgm:prSet/>
      <dgm:spPr/>
      <dgm:t>
        <a:bodyPr/>
        <a:lstStyle/>
        <a:p>
          <a:endParaRPr lang="en-US"/>
        </a:p>
      </dgm:t>
    </dgm:pt>
    <dgm:pt modelId="{20BC0AC0-386C-4BF3-AB64-EA511C8625CB}" type="pres">
      <dgm:prSet presAssocID="{1EE2F908-B29F-4B34-8FCE-96EDFD32BE22}" presName="linear" presStyleCnt="0">
        <dgm:presLayoutVars>
          <dgm:animLvl val="lvl"/>
          <dgm:resizeHandles val="exact"/>
        </dgm:presLayoutVars>
      </dgm:prSet>
      <dgm:spPr/>
    </dgm:pt>
    <dgm:pt modelId="{BC1C13E6-F1E8-427F-8874-A2DC4981FDCB}" type="pres">
      <dgm:prSet presAssocID="{194CFC6A-0ED8-4299-8AF6-E2E3C8DF4384}" presName="parentText" presStyleLbl="node1" presStyleIdx="0" presStyleCnt="4">
        <dgm:presLayoutVars>
          <dgm:chMax val="0"/>
          <dgm:bulletEnabled val="1"/>
        </dgm:presLayoutVars>
      </dgm:prSet>
      <dgm:spPr/>
    </dgm:pt>
    <dgm:pt modelId="{9066689D-5479-4095-95BC-0FE5A49E264A}" type="pres">
      <dgm:prSet presAssocID="{6D834DE6-D001-4969-992F-70D4454C06A0}" presName="spacer" presStyleCnt="0"/>
      <dgm:spPr/>
    </dgm:pt>
    <dgm:pt modelId="{BFB7CBC3-94AD-49A8-9FE4-BEA574EBD06F}" type="pres">
      <dgm:prSet presAssocID="{45E364C2-669A-4120-B37D-4FFD3C554023}" presName="parentText" presStyleLbl="node1" presStyleIdx="1" presStyleCnt="4">
        <dgm:presLayoutVars>
          <dgm:chMax val="0"/>
          <dgm:bulletEnabled val="1"/>
        </dgm:presLayoutVars>
      </dgm:prSet>
      <dgm:spPr/>
    </dgm:pt>
    <dgm:pt modelId="{CAF9C3AC-601C-4838-B9D7-F9A27189774F}" type="pres">
      <dgm:prSet presAssocID="{AE0E14C0-2719-4BCC-9C17-573241D3DE50}" presName="spacer" presStyleCnt="0"/>
      <dgm:spPr/>
    </dgm:pt>
    <dgm:pt modelId="{56E2E004-28C8-4C36-9940-8A002B23D537}" type="pres">
      <dgm:prSet presAssocID="{F1756F54-2C73-4382-AFB5-CD06DDC1A420}" presName="parentText" presStyleLbl="node1" presStyleIdx="2" presStyleCnt="4">
        <dgm:presLayoutVars>
          <dgm:chMax val="0"/>
          <dgm:bulletEnabled val="1"/>
        </dgm:presLayoutVars>
      </dgm:prSet>
      <dgm:spPr/>
    </dgm:pt>
    <dgm:pt modelId="{056DF482-6A63-4DDF-B38D-23A2BB31E568}" type="pres">
      <dgm:prSet presAssocID="{F1756F54-2C73-4382-AFB5-CD06DDC1A420}" presName="childText" presStyleLbl="revTx" presStyleIdx="0" presStyleCnt="1">
        <dgm:presLayoutVars>
          <dgm:bulletEnabled val="1"/>
        </dgm:presLayoutVars>
      </dgm:prSet>
      <dgm:spPr/>
    </dgm:pt>
    <dgm:pt modelId="{EBEAD629-519F-456C-B02C-5870509C226B}" type="pres">
      <dgm:prSet presAssocID="{0A7EAE01-6661-4166-AE53-D3A020363CE2}" presName="parentText" presStyleLbl="node1" presStyleIdx="3" presStyleCnt="4">
        <dgm:presLayoutVars>
          <dgm:chMax val="0"/>
          <dgm:bulletEnabled val="1"/>
        </dgm:presLayoutVars>
      </dgm:prSet>
      <dgm:spPr/>
    </dgm:pt>
  </dgm:ptLst>
  <dgm:cxnLst>
    <dgm:cxn modelId="{BE9A391B-6E8B-4128-87F7-4E0DAC1B80E1}" type="presOf" srcId="{69BBEFC3-F08A-4A4D-91CF-AD8E96A84A10}" destId="{056DF482-6A63-4DDF-B38D-23A2BB31E568}" srcOrd="0" destOrd="6" presId="urn:microsoft.com/office/officeart/2005/8/layout/vList2"/>
    <dgm:cxn modelId="{572EEA29-05CB-4BDD-9ADA-1A34CAB2B025}" type="presOf" srcId="{45E364C2-669A-4120-B37D-4FFD3C554023}" destId="{BFB7CBC3-94AD-49A8-9FE4-BEA574EBD06F}" srcOrd="0" destOrd="0" presId="urn:microsoft.com/office/officeart/2005/8/layout/vList2"/>
    <dgm:cxn modelId="{94ABED40-03E6-492D-A779-AF01342BB97D}" type="presOf" srcId="{62D371B1-15EB-4C01-B5E4-97B537ECC9BF}" destId="{056DF482-6A63-4DDF-B38D-23A2BB31E568}" srcOrd="0" destOrd="3" presId="urn:microsoft.com/office/officeart/2005/8/layout/vList2"/>
    <dgm:cxn modelId="{B43C0D61-F267-45D8-92E7-6C133119A72A}" type="presOf" srcId="{D3D373C9-706A-4E77-8D58-40AB9C223E6D}" destId="{056DF482-6A63-4DDF-B38D-23A2BB31E568}" srcOrd="0" destOrd="2" presId="urn:microsoft.com/office/officeart/2005/8/layout/vList2"/>
    <dgm:cxn modelId="{8D825141-0FC3-4ABE-A58C-56A5A31134E6}" srcId="{1EE2F908-B29F-4B34-8FCE-96EDFD32BE22}" destId="{0A7EAE01-6661-4166-AE53-D3A020363CE2}" srcOrd="3" destOrd="0" parTransId="{BD7FA5F1-F542-409F-BF48-7F9DFF1D464B}" sibTransId="{C9AB4D5D-6262-4020-8C90-013EFDC8DEDB}"/>
    <dgm:cxn modelId="{57031243-632E-4243-BF97-62636511B8EB}" type="presOf" srcId="{A9CBED3D-7E7F-4CA1-9543-39AC7B335846}" destId="{056DF482-6A63-4DDF-B38D-23A2BB31E568}" srcOrd="0" destOrd="1" presId="urn:microsoft.com/office/officeart/2005/8/layout/vList2"/>
    <dgm:cxn modelId="{39B8F663-E647-462F-9F5C-F3D074569EBD}" type="presOf" srcId="{F1756F54-2C73-4382-AFB5-CD06DDC1A420}" destId="{56E2E004-28C8-4C36-9940-8A002B23D537}" srcOrd="0" destOrd="0" presId="urn:microsoft.com/office/officeart/2005/8/layout/vList2"/>
    <dgm:cxn modelId="{04C71E6D-7EE8-41E9-B722-EFD820EEDAAC}" srcId="{1EE2F908-B29F-4B34-8FCE-96EDFD32BE22}" destId="{F1756F54-2C73-4382-AFB5-CD06DDC1A420}" srcOrd="2" destOrd="0" parTransId="{7A940EF1-79F4-45FB-AC2A-8CBE631882FE}" sibTransId="{AD7EE198-1E49-4DC1-BAAD-9F2BC8A5D2FA}"/>
    <dgm:cxn modelId="{C08BAF59-4649-4199-A859-F22B77CC6446}" srcId="{F1756F54-2C73-4382-AFB5-CD06DDC1A420}" destId="{EFFEC2BF-B342-4969-99B2-151FAAB9BD8D}" srcOrd="4" destOrd="0" parTransId="{10E6179A-C2C4-4DD8-BE83-386553780EE4}" sibTransId="{662E740F-87C3-4DC1-ACD6-FA43CBAD8E76}"/>
    <dgm:cxn modelId="{AC52DB82-4D71-423B-9D4F-793198E9A0B5}" srcId="{1EE2F908-B29F-4B34-8FCE-96EDFD32BE22}" destId="{194CFC6A-0ED8-4299-8AF6-E2E3C8DF4384}" srcOrd="0" destOrd="0" parTransId="{35BD8A63-5FBD-445B-AA14-C1FD2A67F2BF}" sibTransId="{6D834DE6-D001-4969-992F-70D4454C06A0}"/>
    <dgm:cxn modelId="{EB72098A-F267-4B38-97E5-1B64A0252A31}" type="presOf" srcId="{6BFBDAE8-16C2-473B-B541-7D8EE6A0954C}" destId="{056DF482-6A63-4DDF-B38D-23A2BB31E568}" srcOrd="0" destOrd="0" presId="urn:microsoft.com/office/officeart/2005/8/layout/vList2"/>
    <dgm:cxn modelId="{D540B297-E08F-4EFD-9DC9-B99A94ED2AC8}" srcId="{F1756F54-2C73-4382-AFB5-CD06DDC1A420}" destId="{62D371B1-15EB-4C01-B5E4-97B537ECC9BF}" srcOrd="3" destOrd="0" parTransId="{15CE5A00-DF5B-4684-933D-0D69A23AF761}" sibTransId="{A1EC9237-373F-4A61-BED4-CD979CF1F8FF}"/>
    <dgm:cxn modelId="{B569D3AA-FDA0-44D6-AD6B-6F2E7A292DFA}" srcId="{F1756F54-2C73-4382-AFB5-CD06DDC1A420}" destId="{D3D373C9-706A-4E77-8D58-40AB9C223E6D}" srcOrd="2" destOrd="0" parTransId="{0751A946-BCA4-4979-849B-8A4D29A6DDA9}" sibTransId="{0F586BB5-E7AB-4935-9B1E-3FBD99A0C6E7}"/>
    <dgm:cxn modelId="{B653DBAD-2CF3-460B-AE98-5AAED8638F38}" srcId="{1EE2F908-B29F-4B34-8FCE-96EDFD32BE22}" destId="{45E364C2-669A-4120-B37D-4FFD3C554023}" srcOrd="1" destOrd="0" parTransId="{A1E00D2C-2AE2-4380-B82C-2BA2C4CB64B4}" sibTransId="{AE0E14C0-2719-4BCC-9C17-573241D3DE50}"/>
    <dgm:cxn modelId="{FCC52EC1-8D10-41D5-A43A-4A0E2BEF5785}" srcId="{F1756F54-2C73-4382-AFB5-CD06DDC1A420}" destId="{69BBEFC3-F08A-4A4D-91CF-AD8E96A84A10}" srcOrd="6" destOrd="0" parTransId="{23FABC0A-FE99-42D7-856A-AAD86E2FB096}" sibTransId="{3E262C43-8FF2-4BD8-AD4E-4DD04A2F01E7}"/>
    <dgm:cxn modelId="{236E7EC3-4802-4659-BDD9-882610B43B19}" type="presOf" srcId="{EFFEC2BF-B342-4969-99B2-151FAAB9BD8D}" destId="{056DF482-6A63-4DDF-B38D-23A2BB31E568}" srcOrd="0" destOrd="4" presId="urn:microsoft.com/office/officeart/2005/8/layout/vList2"/>
    <dgm:cxn modelId="{CDC3BBC3-F645-4DD5-9E90-1757DCB1243A}" type="presOf" srcId="{D2148E7A-55FB-4135-B2E5-E8874CD08F4A}" destId="{056DF482-6A63-4DDF-B38D-23A2BB31E568}" srcOrd="0" destOrd="5" presId="urn:microsoft.com/office/officeart/2005/8/layout/vList2"/>
    <dgm:cxn modelId="{470C6DC9-F80E-4F3D-81B0-C0EB4C62864E}" srcId="{F1756F54-2C73-4382-AFB5-CD06DDC1A420}" destId="{A9CBED3D-7E7F-4CA1-9543-39AC7B335846}" srcOrd="1" destOrd="0" parTransId="{E1BF8AA6-470D-424D-A96E-6ACA3FC84F82}" sibTransId="{5E0F8180-94E6-4DDC-8B2B-DA3396A4A938}"/>
    <dgm:cxn modelId="{E2887DC9-1A1E-4687-9344-36E7E03DFF14}" srcId="{F1756F54-2C73-4382-AFB5-CD06DDC1A420}" destId="{D2148E7A-55FB-4135-B2E5-E8874CD08F4A}" srcOrd="5" destOrd="0" parTransId="{FD5361C5-FE58-4589-BA2B-659A7DDEC380}" sibTransId="{6C0CA5E7-B5B2-40CF-8D3F-DCD99AE8270F}"/>
    <dgm:cxn modelId="{D10C02CF-8E3C-448B-819F-73BB93B937ED}" srcId="{F1756F54-2C73-4382-AFB5-CD06DDC1A420}" destId="{6BFBDAE8-16C2-473B-B541-7D8EE6A0954C}" srcOrd="0" destOrd="0" parTransId="{25C78541-17E7-4B29-A3BF-ADCEFE929FEF}" sibTransId="{EC306ED2-2F20-4F69-8B8B-6C7B8AF1E77F}"/>
    <dgm:cxn modelId="{B13675D3-ADA6-4909-B404-0400A2F6F90B}" type="presOf" srcId="{1EE2F908-B29F-4B34-8FCE-96EDFD32BE22}" destId="{20BC0AC0-386C-4BF3-AB64-EA511C8625CB}" srcOrd="0" destOrd="0" presId="urn:microsoft.com/office/officeart/2005/8/layout/vList2"/>
    <dgm:cxn modelId="{1569EEEE-428B-41E2-AD62-6FA8DFDC8CA8}" type="presOf" srcId="{0A7EAE01-6661-4166-AE53-D3A020363CE2}" destId="{EBEAD629-519F-456C-B02C-5870509C226B}" srcOrd="0" destOrd="0" presId="urn:microsoft.com/office/officeart/2005/8/layout/vList2"/>
    <dgm:cxn modelId="{51E0A9EF-36A0-44A3-A440-145B3C7CA41B}" type="presOf" srcId="{194CFC6A-0ED8-4299-8AF6-E2E3C8DF4384}" destId="{BC1C13E6-F1E8-427F-8874-A2DC4981FDCB}" srcOrd="0" destOrd="0" presId="urn:microsoft.com/office/officeart/2005/8/layout/vList2"/>
    <dgm:cxn modelId="{3677E054-582D-491F-B3EA-71C18B509B47}" type="presParOf" srcId="{20BC0AC0-386C-4BF3-AB64-EA511C8625CB}" destId="{BC1C13E6-F1E8-427F-8874-A2DC4981FDCB}" srcOrd="0" destOrd="0" presId="urn:microsoft.com/office/officeart/2005/8/layout/vList2"/>
    <dgm:cxn modelId="{C5EDE607-02D6-4010-949F-7C49D53D9728}" type="presParOf" srcId="{20BC0AC0-386C-4BF3-AB64-EA511C8625CB}" destId="{9066689D-5479-4095-95BC-0FE5A49E264A}" srcOrd="1" destOrd="0" presId="urn:microsoft.com/office/officeart/2005/8/layout/vList2"/>
    <dgm:cxn modelId="{27B1E750-56DF-4CD1-BB25-EBF627E81C76}" type="presParOf" srcId="{20BC0AC0-386C-4BF3-AB64-EA511C8625CB}" destId="{BFB7CBC3-94AD-49A8-9FE4-BEA574EBD06F}" srcOrd="2" destOrd="0" presId="urn:microsoft.com/office/officeart/2005/8/layout/vList2"/>
    <dgm:cxn modelId="{E92D0056-AD6E-4299-80A0-79864F1804D5}" type="presParOf" srcId="{20BC0AC0-386C-4BF3-AB64-EA511C8625CB}" destId="{CAF9C3AC-601C-4838-B9D7-F9A27189774F}" srcOrd="3" destOrd="0" presId="urn:microsoft.com/office/officeart/2005/8/layout/vList2"/>
    <dgm:cxn modelId="{F1DAB742-52CD-4815-91C8-CB282BCD8C8D}" type="presParOf" srcId="{20BC0AC0-386C-4BF3-AB64-EA511C8625CB}" destId="{56E2E004-28C8-4C36-9940-8A002B23D537}" srcOrd="4" destOrd="0" presId="urn:microsoft.com/office/officeart/2005/8/layout/vList2"/>
    <dgm:cxn modelId="{E089DCFA-9BAA-4D02-9A42-AB5B666F3896}" type="presParOf" srcId="{20BC0AC0-386C-4BF3-AB64-EA511C8625CB}" destId="{056DF482-6A63-4DDF-B38D-23A2BB31E568}" srcOrd="5" destOrd="0" presId="urn:microsoft.com/office/officeart/2005/8/layout/vList2"/>
    <dgm:cxn modelId="{647424FE-6B0D-420F-AAE0-BE85A8C877A7}" type="presParOf" srcId="{20BC0AC0-386C-4BF3-AB64-EA511C8625CB}" destId="{EBEAD629-519F-456C-B02C-5870509C226B}"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CB1CA5A-9AC9-4E6F-B13E-E19CE7D7C589}" type="doc">
      <dgm:prSet loTypeId="urn:microsoft.com/office/officeart/2009/3/layout/HorizontalOrganizationChart" loCatId="hierarchy" qsTypeId="urn:microsoft.com/office/officeart/2005/8/quickstyle/simple2" qsCatId="simple" csTypeId="urn:microsoft.com/office/officeart/2005/8/colors/accent0_3" csCatId="mainScheme" phldr="1"/>
      <dgm:spPr/>
      <dgm:t>
        <a:bodyPr/>
        <a:lstStyle/>
        <a:p>
          <a:endParaRPr lang="en-US"/>
        </a:p>
      </dgm:t>
    </dgm:pt>
    <dgm:pt modelId="{41F64570-09B2-4D43-8739-94FC07E9B213}">
      <dgm:prSet/>
      <dgm:spPr/>
      <dgm:t>
        <a:bodyPr/>
        <a:lstStyle/>
        <a:p>
          <a:r>
            <a:rPr lang="en-GB" b="1" dirty="0"/>
            <a:t>Early Intervention</a:t>
          </a:r>
          <a:endParaRPr lang="en-US" dirty="0"/>
        </a:p>
      </dgm:t>
    </dgm:pt>
    <dgm:pt modelId="{51651842-22DC-4038-9527-6034B6FE6334}" type="parTrans" cxnId="{4D8D3611-2AA6-4751-A4D9-E24C5757F47D}">
      <dgm:prSet/>
      <dgm:spPr/>
      <dgm:t>
        <a:bodyPr/>
        <a:lstStyle/>
        <a:p>
          <a:endParaRPr lang="en-US"/>
        </a:p>
      </dgm:t>
    </dgm:pt>
    <dgm:pt modelId="{0CD5A7CE-D89D-47A0-A7C8-2FB410D96540}" type="sibTrans" cxnId="{4D8D3611-2AA6-4751-A4D9-E24C5757F47D}">
      <dgm:prSet/>
      <dgm:spPr/>
      <dgm:t>
        <a:bodyPr/>
        <a:lstStyle/>
        <a:p>
          <a:endParaRPr lang="en-US"/>
        </a:p>
      </dgm:t>
    </dgm:pt>
    <dgm:pt modelId="{7AB478E6-BF52-44C5-8F4A-67ECAB855F53}">
      <dgm:prSet/>
      <dgm:spPr/>
      <dgm:t>
        <a:bodyPr/>
        <a:lstStyle/>
        <a:p>
          <a:r>
            <a:rPr lang="en-GB" dirty="0"/>
            <a:t>Multiple schools have already begun moving away from waiting for pupils to become persistently absent.</a:t>
          </a:r>
          <a:endParaRPr lang="en-US" dirty="0"/>
        </a:p>
      </dgm:t>
    </dgm:pt>
    <dgm:pt modelId="{8F32ABF1-D229-433F-8EFA-80FE1676EE67}" type="parTrans" cxnId="{4FCC064D-9067-40DA-B635-5C384DA9AEE0}">
      <dgm:prSet/>
      <dgm:spPr/>
      <dgm:t>
        <a:bodyPr/>
        <a:lstStyle/>
        <a:p>
          <a:endParaRPr lang="en-US"/>
        </a:p>
      </dgm:t>
    </dgm:pt>
    <dgm:pt modelId="{ADA9079D-F891-45B1-A0E7-47FBF972DDC7}" type="sibTrans" cxnId="{4FCC064D-9067-40DA-B635-5C384DA9AEE0}">
      <dgm:prSet/>
      <dgm:spPr/>
      <dgm:t>
        <a:bodyPr/>
        <a:lstStyle/>
        <a:p>
          <a:endParaRPr lang="en-US"/>
        </a:p>
      </dgm:t>
    </dgm:pt>
    <dgm:pt modelId="{BD199B78-A92E-4953-8A49-9A958F65CB5F}">
      <dgm:prSet/>
      <dgm:spPr/>
      <dgm:t>
        <a:bodyPr/>
        <a:lstStyle/>
        <a:p>
          <a:r>
            <a:rPr lang="en-GB" dirty="0"/>
            <a:t>Successful examples include:</a:t>
          </a:r>
          <a:endParaRPr lang="en-US" dirty="0"/>
        </a:p>
      </dgm:t>
    </dgm:pt>
    <dgm:pt modelId="{9668AA87-2EAC-41EE-A53E-20AEA03424D6}" type="parTrans" cxnId="{273EE68D-C663-4EBE-9C4D-C7BE01521011}">
      <dgm:prSet/>
      <dgm:spPr/>
      <dgm:t>
        <a:bodyPr/>
        <a:lstStyle/>
        <a:p>
          <a:endParaRPr lang="en-US"/>
        </a:p>
      </dgm:t>
    </dgm:pt>
    <dgm:pt modelId="{F829E8DB-8623-4A04-8A8E-76B2DD96D818}" type="sibTrans" cxnId="{273EE68D-C663-4EBE-9C4D-C7BE01521011}">
      <dgm:prSet/>
      <dgm:spPr/>
      <dgm:t>
        <a:bodyPr/>
        <a:lstStyle/>
        <a:p>
          <a:endParaRPr lang="en-US"/>
        </a:p>
      </dgm:t>
    </dgm:pt>
    <dgm:pt modelId="{9831C9F4-9623-4882-8F31-B3D33267FEA4}">
      <dgm:prSet/>
      <dgm:spPr/>
      <dgm:t>
        <a:bodyPr/>
        <a:lstStyle/>
        <a:p>
          <a:r>
            <a:rPr lang="en-GB" dirty="0"/>
            <a:t>Monitoring attendance dips below 96%.</a:t>
          </a:r>
          <a:endParaRPr lang="en-US" dirty="0"/>
        </a:p>
      </dgm:t>
    </dgm:pt>
    <dgm:pt modelId="{635ADC8E-1D8E-4F15-8BDC-984873D3C722}" type="parTrans" cxnId="{30B5842E-4052-452A-B7CA-B801A1A18A17}">
      <dgm:prSet/>
      <dgm:spPr/>
      <dgm:t>
        <a:bodyPr/>
        <a:lstStyle/>
        <a:p>
          <a:endParaRPr lang="en-US"/>
        </a:p>
      </dgm:t>
    </dgm:pt>
    <dgm:pt modelId="{96B97FB0-7424-48C9-A256-2BE1FD72CBA7}" type="sibTrans" cxnId="{30B5842E-4052-452A-B7CA-B801A1A18A17}">
      <dgm:prSet/>
      <dgm:spPr/>
      <dgm:t>
        <a:bodyPr/>
        <a:lstStyle/>
        <a:p>
          <a:endParaRPr lang="en-US"/>
        </a:p>
      </dgm:t>
    </dgm:pt>
    <dgm:pt modelId="{6BADA2BF-FFB2-4374-BB08-2FA4A57C63FD}">
      <dgm:prSet/>
      <dgm:spPr/>
      <dgm:t>
        <a:bodyPr/>
        <a:lstStyle/>
        <a:p>
          <a:r>
            <a:rPr lang="en-GB" dirty="0"/>
            <a:t>Tracking repeat illness.</a:t>
          </a:r>
          <a:endParaRPr lang="en-US" dirty="0"/>
        </a:p>
      </dgm:t>
    </dgm:pt>
    <dgm:pt modelId="{3CD4154B-3897-4E9B-AECA-C7360E4EFF68}" type="parTrans" cxnId="{669DF56B-EA7B-43CC-A478-B5963EF8CF6A}">
      <dgm:prSet/>
      <dgm:spPr/>
      <dgm:t>
        <a:bodyPr/>
        <a:lstStyle/>
        <a:p>
          <a:endParaRPr lang="en-US"/>
        </a:p>
      </dgm:t>
    </dgm:pt>
    <dgm:pt modelId="{9DC48FDD-834F-424B-8C2D-3313B0AA0DB8}" type="sibTrans" cxnId="{669DF56B-EA7B-43CC-A478-B5963EF8CF6A}">
      <dgm:prSet/>
      <dgm:spPr/>
      <dgm:t>
        <a:bodyPr/>
        <a:lstStyle/>
        <a:p>
          <a:endParaRPr lang="en-US"/>
        </a:p>
      </dgm:t>
    </dgm:pt>
    <dgm:pt modelId="{754C3208-CB42-4F0B-AC77-48A0353FABBD}">
      <dgm:prSet/>
      <dgm:spPr/>
      <dgm:t>
        <a:bodyPr/>
        <a:lstStyle/>
        <a:p>
          <a:r>
            <a:rPr lang="en-GB" dirty="0"/>
            <a:t>Monitoring patterns of lateness.</a:t>
          </a:r>
          <a:endParaRPr lang="en-US" dirty="0"/>
        </a:p>
      </dgm:t>
    </dgm:pt>
    <dgm:pt modelId="{E26CF695-B1AB-48C9-9D3E-ECF839CB1754}" type="parTrans" cxnId="{AD659C14-9438-475A-8F38-3C25CB01B770}">
      <dgm:prSet/>
      <dgm:spPr/>
      <dgm:t>
        <a:bodyPr/>
        <a:lstStyle/>
        <a:p>
          <a:endParaRPr lang="en-US"/>
        </a:p>
      </dgm:t>
    </dgm:pt>
    <dgm:pt modelId="{57145A18-ADF4-4D48-9EB0-8ECE26C6FB6B}" type="sibTrans" cxnId="{AD659C14-9438-475A-8F38-3C25CB01B770}">
      <dgm:prSet/>
      <dgm:spPr/>
      <dgm:t>
        <a:bodyPr/>
        <a:lstStyle/>
        <a:p>
          <a:endParaRPr lang="en-US"/>
        </a:p>
      </dgm:t>
    </dgm:pt>
    <dgm:pt modelId="{BCEDDD05-AFE5-45CD-8AA6-90C85FF209D5}">
      <dgm:prSet/>
      <dgm:spPr/>
      <dgm:t>
        <a:bodyPr/>
        <a:lstStyle/>
        <a:p>
          <a:r>
            <a:rPr lang="en-GB" dirty="0"/>
            <a:t>Flagging Monday and Friday absence trends.</a:t>
          </a:r>
          <a:endParaRPr lang="en-US" dirty="0"/>
        </a:p>
      </dgm:t>
    </dgm:pt>
    <dgm:pt modelId="{DE1F37BC-063D-4C68-926C-A78838C7EB1D}" type="parTrans" cxnId="{DDAFE957-A389-44E9-9193-66C23151C3E5}">
      <dgm:prSet/>
      <dgm:spPr/>
      <dgm:t>
        <a:bodyPr/>
        <a:lstStyle/>
        <a:p>
          <a:endParaRPr lang="en-US"/>
        </a:p>
      </dgm:t>
    </dgm:pt>
    <dgm:pt modelId="{45EC8DAF-28B1-447F-A19E-A4119795A5F7}" type="sibTrans" cxnId="{DDAFE957-A389-44E9-9193-66C23151C3E5}">
      <dgm:prSet/>
      <dgm:spPr/>
      <dgm:t>
        <a:bodyPr/>
        <a:lstStyle/>
        <a:p>
          <a:endParaRPr lang="en-US"/>
        </a:p>
      </dgm:t>
    </dgm:pt>
    <dgm:pt modelId="{D2EB5FEC-3083-438B-AD2C-A67DE0A4145A}">
      <dgm:prSet/>
      <dgm:spPr/>
      <dgm:t>
        <a:bodyPr/>
        <a:lstStyle/>
        <a:p>
          <a:r>
            <a:rPr lang="en-GB" dirty="0"/>
            <a:t>Monitoring attendance trajectories. </a:t>
          </a:r>
          <a:endParaRPr lang="en-US" dirty="0"/>
        </a:p>
      </dgm:t>
    </dgm:pt>
    <dgm:pt modelId="{46365E5B-802E-4F10-9BD5-60510FFAB3F2}" type="parTrans" cxnId="{0CF5D051-11AA-4CC4-B64F-C4C795523FB9}">
      <dgm:prSet/>
      <dgm:spPr/>
      <dgm:t>
        <a:bodyPr/>
        <a:lstStyle/>
        <a:p>
          <a:endParaRPr lang="en-US"/>
        </a:p>
      </dgm:t>
    </dgm:pt>
    <dgm:pt modelId="{28339567-D02C-4054-ABF8-7C1BC5850E69}" type="sibTrans" cxnId="{0CF5D051-11AA-4CC4-B64F-C4C795523FB9}">
      <dgm:prSet/>
      <dgm:spPr/>
      <dgm:t>
        <a:bodyPr/>
        <a:lstStyle/>
        <a:p>
          <a:endParaRPr lang="en-US"/>
        </a:p>
      </dgm:t>
    </dgm:pt>
    <dgm:pt modelId="{E7F2AD3D-9ABA-405C-87A3-2546B1AE7716}">
      <dgm:prSet/>
      <dgm:spPr/>
      <dgm:t>
        <a:bodyPr/>
        <a:lstStyle/>
        <a:p>
          <a:r>
            <a:rPr lang="en-GB" dirty="0"/>
            <a:t>This preventative approach is strongly aligned with current DfE guidance.</a:t>
          </a:r>
          <a:endParaRPr lang="en-US" dirty="0"/>
        </a:p>
      </dgm:t>
    </dgm:pt>
    <dgm:pt modelId="{63F2CDF4-9E5A-4322-B72D-B42FA0470E76}" type="parTrans" cxnId="{D1ADEEAB-C4BA-42F4-A587-970A48F0E175}">
      <dgm:prSet/>
      <dgm:spPr/>
      <dgm:t>
        <a:bodyPr/>
        <a:lstStyle/>
        <a:p>
          <a:endParaRPr lang="en-US"/>
        </a:p>
      </dgm:t>
    </dgm:pt>
    <dgm:pt modelId="{37B752E1-BBBA-4ACA-B7C8-21F13A92BFB2}" type="sibTrans" cxnId="{D1ADEEAB-C4BA-42F4-A587-970A48F0E175}">
      <dgm:prSet/>
      <dgm:spPr/>
      <dgm:t>
        <a:bodyPr/>
        <a:lstStyle/>
        <a:p>
          <a:endParaRPr lang="en-US"/>
        </a:p>
      </dgm:t>
    </dgm:pt>
    <dgm:pt modelId="{BA6F3AC1-2CAD-4864-8262-1350F0CCB389}" type="pres">
      <dgm:prSet presAssocID="{9CB1CA5A-9AC9-4E6F-B13E-E19CE7D7C589}" presName="hierChild1" presStyleCnt="0">
        <dgm:presLayoutVars>
          <dgm:orgChart val="1"/>
          <dgm:chPref val="1"/>
          <dgm:dir/>
          <dgm:animOne val="branch"/>
          <dgm:animLvl val="lvl"/>
          <dgm:resizeHandles/>
        </dgm:presLayoutVars>
      </dgm:prSet>
      <dgm:spPr/>
    </dgm:pt>
    <dgm:pt modelId="{D3EC79B3-1BCD-4190-99B0-8B1E792AA0A7}" type="pres">
      <dgm:prSet presAssocID="{41F64570-09B2-4D43-8739-94FC07E9B213}" presName="hierRoot1" presStyleCnt="0">
        <dgm:presLayoutVars>
          <dgm:hierBranch val="init"/>
        </dgm:presLayoutVars>
      </dgm:prSet>
      <dgm:spPr/>
    </dgm:pt>
    <dgm:pt modelId="{11CED970-0FDB-45DF-883D-1FC0BF0FF0E7}" type="pres">
      <dgm:prSet presAssocID="{41F64570-09B2-4D43-8739-94FC07E9B213}" presName="rootComposite1" presStyleCnt="0"/>
      <dgm:spPr/>
    </dgm:pt>
    <dgm:pt modelId="{BC040037-CACB-4501-A59A-D88466806570}" type="pres">
      <dgm:prSet presAssocID="{41F64570-09B2-4D43-8739-94FC07E9B213}" presName="rootText1" presStyleLbl="node0" presStyleIdx="0" presStyleCnt="4">
        <dgm:presLayoutVars>
          <dgm:chPref val="3"/>
        </dgm:presLayoutVars>
      </dgm:prSet>
      <dgm:spPr/>
    </dgm:pt>
    <dgm:pt modelId="{B71D63DE-5574-49AB-A185-813DDD0366F5}" type="pres">
      <dgm:prSet presAssocID="{41F64570-09B2-4D43-8739-94FC07E9B213}" presName="rootConnector1" presStyleLbl="node1" presStyleIdx="0" presStyleCnt="0"/>
      <dgm:spPr/>
    </dgm:pt>
    <dgm:pt modelId="{427F16E8-49DB-42F6-93E1-38C2E6226867}" type="pres">
      <dgm:prSet presAssocID="{41F64570-09B2-4D43-8739-94FC07E9B213}" presName="hierChild2" presStyleCnt="0"/>
      <dgm:spPr/>
    </dgm:pt>
    <dgm:pt modelId="{E8598BAC-BFE8-4F4E-A18A-B8B76DFDFB17}" type="pres">
      <dgm:prSet presAssocID="{41F64570-09B2-4D43-8739-94FC07E9B213}" presName="hierChild3" presStyleCnt="0"/>
      <dgm:spPr/>
    </dgm:pt>
    <dgm:pt modelId="{506D67FC-DBAE-414F-BDA5-63AFA276CFAD}" type="pres">
      <dgm:prSet presAssocID="{7AB478E6-BF52-44C5-8F4A-67ECAB855F53}" presName="hierRoot1" presStyleCnt="0">
        <dgm:presLayoutVars>
          <dgm:hierBranch val="init"/>
        </dgm:presLayoutVars>
      </dgm:prSet>
      <dgm:spPr/>
    </dgm:pt>
    <dgm:pt modelId="{658FCAA9-EB08-47A8-86B4-4EDA203D3E43}" type="pres">
      <dgm:prSet presAssocID="{7AB478E6-BF52-44C5-8F4A-67ECAB855F53}" presName="rootComposite1" presStyleCnt="0"/>
      <dgm:spPr/>
    </dgm:pt>
    <dgm:pt modelId="{6DF06D61-7D14-46D6-8883-6764CF38C0E7}" type="pres">
      <dgm:prSet presAssocID="{7AB478E6-BF52-44C5-8F4A-67ECAB855F53}" presName="rootText1" presStyleLbl="node0" presStyleIdx="1" presStyleCnt="4">
        <dgm:presLayoutVars>
          <dgm:chPref val="3"/>
        </dgm:presLayoutVars>
      </dgm:prSet>
      <dgm:spPr/>
    </dgm:pt>
    <dgm:pt modelId="{E311C504-C3B3-404A-A3CC-BCE6AC7C2922}" type="pres">
      <dgm:prSet presAssocID="{7AB478E6-BF52-44C5-8F4A-67ECAB855F53}" presName="rootConnector1" presStyleLbl="node1" presStyleIdx="0" presStyleCnt="0"/>
      <dgm:spPr/>
    </dgm:pt>
    <dgm:pt modelId="{285F97DB-81EE-4490-89A1-2CBB7975DF5F}" type="pres">
      <dgm:prSet presAssocID="{7AB478E6-BF52-44C5-8F4A-67ECAB855F53}" presName="hierChild2" presStyleCnt="0"/>
      <dgm:spPr/>
    </dgm:pt>
    <dgm:pt modelId="{1C8A5E5C-52A1-4FCD-A623-894974C28016}" type="pres">
      <dgm:prSet presAssocID="{7AB478E6-BF52-44C5-8F4A-67ECAB855F53}" presName="hierChild3" presStyleCnt="0"/>
      <dgm:spPr/>
    </dgm:pt>
    <dgm:pt modelId="{469E9395-433A-489A-BF21-07F73BBE6BAD}" type="pres">
      <dgm:prSet presAssocID="{BD199B78-A92E-4953-8A49-9A958F65CB5F}" presName="hierRoot1" presStyleCnt="0">
        <dgm:presLayoutVars>
          <dgm:hierBranch val="init"/>
        </dgm:presLayoutVars>
      </dgm:prSet>
      <dgm:spPr/>
    </dgm:pt>
    <dgm:pt modelId="{242DDBC5-D7F5-468F-BA7C-7623B5F3433B}" type="pres">
      <dgm:prSet presAssocID="{BD199B78-A92E-4953-8A49-9A958F65CB5F}" presName="rootComposite1" presStyleCnt="0"/>
      <dgm:spPr/>
    </dgm:pt>
    <dgm:pt modelId="{971FEFF8-1218-4F23-9893-8796E15FA91B}" type="pres">
      <dgm:prSet presAssocID="{BD199B78-A92E-4953-8A49-9A958F65CB5F}" presName="rootText1" presStyleLbl="node0" presStyleIdx="2" presStyleCnt="4">
        <dgm:presLayoutVars>
          <dgm:chPref val="3"/>
        </dgm:presLayoutVars>
      </dgm:prSet>
      <dgm:spPr/>
    </dgm:pt>
    <dgm:pt modelId="{C0B24798-08D1-4FA5-81DE-FB287016A4AC}" type="pres">
      <dgm:prSet presAssocID="{BD199B78-A92E-4953-8A49-9A958F65CB5F}" presName="rootConnector1" presStyleLbl="node1" presStyleIdx="0" presStyleCnt="0"/>
      <dgm:spPr/>
    </dgm:pt>
    <dgm:pt modelId="{2ABE94C1-A518-4223-B512-7F234E7FC82D}" type="pres">
      <dgm:prSet presAssocID="{BD199B78-A92E-4953-8A49-9A958F65CB5F}" presName="hierChild2" presStyleCnt="0"/>
      <dgm:spPr/>
    </dgm:pt>
    <dgm:pt modelId="{7F1D5729-9F4C-4F45-9E63-0DA61281D846}" type="pres">
      <dgm:prSet presAssocID="{635ADC8E-1D8E-4F15-8BDC-984873D3C722}" presName="Name64" presStyleLbl="parChTrans1D2" presStyleIdx="0" presStyleCnt="5"/>
      <dgm:spPr/>
    </dgm:pt>
    <dgm:pt modelId="{8A85B90B-E55E-45FE-8B9C-CCDF3AC5476A}" type="pres">
      <dgm:prSet presAssocID="{9831C9F4-9623-4882-8F31-B3D33267FEA4}" presName="hierRoot2" presStyleCnt="0">
        <dgm:presLayoutVars>
          <dgm:hierBranch val="init"/>
        </dgm:presLayoutVars>
      </dgm:prSet>
      <dgm:spPr/>
    </dgm:pt>
    <dgm:pt modelId="{6C29CF1F-450B-4FF2-B874-47D6EEE84FEC}" type="pres">
      <dgm:prSet presAssocID="{9831C9F4-9623-4882-8F31-B3D33267FEA4}" presName="rootComposite" presStyleCnt="0"/>
      <dgm:spPr/>
    </dgm:pt>
    <dgm:pt modelId="{C245A46F-2F05-48F9-B57F-CB66A68079BC}" type="pres">
      <dgm:prSet presAssocID="{9831C9F4-9623-4882-8F31-B3D33267FEA4}" presName="rootText" presStyleLbl="node2" presStyleIdx="0" presStyleCnt="5">
        <dgm:presLayoutVars>
          <dgm:chPref val="3"/>
        </dgm:presLayoutVars>
      </dgm:prSet>
      <dgm:spPr/>
    </dgm:pt>
    <dgm:pt modelId="{7C298731-85ED-46DD-9319-5699969B5623}" type="pres">
      <dgm:prSet presAssocID="{9831C9F4-9623-4882-8F31-B3D33267FEA4}" presName="rootConnector" presStyleLbl="node2" presStyleIdx="0" presStyleCnt="5"/>
      <dgm:spPr/>
    </dgm:pt>
    <dgm:pt modelId="{312C1B13-6761-4EA0-AC90-84B02B73819B}" type="pres">
      <dgm:prSet presAssocID="{9831C9F4-9623-4882-8F31-B3D33267FEA4}" presName="hierChild4" presStyleCnt="0"/>
      <dgm:spPr/>
    </dgm:pt>
    <dgm:pt modelId="{C8939987-65C8-468A-8C18-0FBD2EC7B14D}" type="pres">
      <dgm:prSet presAssocID="{9831C9F4-9623-4882-8F31-B3D33267FEA4}" presName="hierChild5" presStyleCnt="0"/>
      <dgm:spPr/>
    </dgm:pt>
    <dgm:pt modelId="{6DA3562C-4534-4088-915D-DD7D7DBEC854}" type="pres">
      <dgm:prSet presAssocID="{3CD4154B-3897-4E9B-AECA-C7360E4EFF68}" presName="Name64" presStyleLbl="parChTrans1D2" presStyleIdx="1" presStyleCnt="5"/>
      <dgm:spPr/>
    </dgm:pt>
    <dgm:pt modelId="{4370948C-599D-4DB8-8636-524F63182FF5}" type="pres">
      <dgm:prSet presAssocID="{6BADA2BF-FFB2-4374-BB08-2FA4A57C63FD}" presName="hierRoot2" presStyleCnt="0">
        <dgm:presLayoutVars>
          <dgm:hierBranch val="init"/>
        </dgm:presLayoutVars>
      </dgm:prSet>
      <dgm:spPr/>
    </dgm:pt>
    <dgm:pt modelId="{B6ECABF7-66E3-4466-8CF8-197FA32149CA}" type="pres">
      <dgm:prSet presAssocID="{6BADA2BF-FFB2-4374-BB08-2FA4A57C63FD}" presName="rootComposite" presStyleCnt="0"/>
      <dgm:spPr/>
    </dgm:pt>
    <dgm:pt modelId="{86E80B03-5388-4D98-BE0E-457B4452B0B1}" type="pres">
      <dgm:prSet presAssocID="{6BADA2BF-FFB2-4374-BB08-2FA4A57C63FD}" presName="rootText" presStyleLbl="node2" presStyleIdx="1" presStyleCnt="5">
        <dgm:presLayoutVars>
          <dgm:chPref val="3"/>
        </dgm:presLayoutVars>
      </dgm:prSet>
      <dgm:spPr/>
    </dgm:pt>
    <dgm:pt modelId="{CABE45FF-CCE0-4965-BF78-57306EACE62E}" type="pres">
      <dgm:prSet presAssocID="{6BADA2BF-FFB2-4374-BB08-2FA4A57C63FD}" presName="rootConnector" presStyleLbl="node2" presStyleIdx="1" presStyleCnt="5"/>
      <dgm:spPr/>
    </dgm:pt>
    <dgm:pt modelId="{785D6F83-1C02-4124-ACAA-AD4A085803AF}" type="pres">
      <dgm:prSet presAssocID="{6BADA2BF-FFB2-4374-BB08-2FA4A57C63FD}" presName="hierChild4" presStyleCnt="0"/>
      <dgm:spPr/>
    </dgm:pt>
    <dgm:pt modelId="{8C5842BB-7FFD-40E2-BD9E-350981BBB676}" type="pres">
      <dgm:prSet presAssocID="{6BADA2BF-FFB2-4374-BB08-2FA4A57C63FD}" presName="hierChild5" presStyleCnt="0"/>
      <dgm:spPr/>
    </dgm:pt>
    <dgm:pt modelId="{BA847D2F-C109-433B-9864-142AE686C6A7}" type="pres">
      <dgm:prSet presAssocID="{E26CF695-B1AB-48C9-9D3E-ECF839CB1754}" presName="Name64" presStyleLbl="parChTrans1D2" presStyleIdx="2" presStyleCnt="5"/>
      <dgm:spPr/>
    </dgm:pt>
    <dgm:pt modelId="{31A6FD32-3573-4EFA-B8BF-B0C2E8A6B362}" type="pres">
      <dgm:prSet presAssocID="{754C3208-CB42-4F0B-AC77-48A0353FABBD}" presName="hierRoot2" presStyleCnt="0">
        <dgm:presLayoutVars>
          <dgm:hierBranch val="init"/>
        </dgm:presLayoutVars>
      </dgm:prSet>
      <dgm:spPr/>
    </dgm:pt>
    <dgm:pt modelId="{B9BCDC8C-856F-4B37-9B94-C099B076DABA}" type="pres">
      <dgm:prSet presAssocID="{754C3208-CB42-4F0B-AC77-48A0353FABBD}" presName="rootComposite" presStyleCnt="0"/>
      <dgm:spPr/>
    </dgm:pt>
    <dgm:pt modelId="{C53EED32-FD4E-475B-856E-A3E228566771}" type="pres">
      <dgm:prSet presAssocID="{754C3208-CB42-4F0B-AC77-48A0353FABBD}" presName="rootText" presStyleLbl="node2" presStyleIdx="2" presStyleCnt="5">
        <dgm:presLayoutVars>
          <dgm:chPref val="3"/>
        </dgm:presLayoutVars>
      </dgm:prSet>
      <dgm:spPr/>
    </dgm:pt>
    <dgm:pt modelId="{84D155D2-9FBA-423F-BFDF-7D32E8A0E439}" type="pres">
      <dgm:prSet presAssocID="{754C3208-CB42-4F0B-AC77-48A0353FABBD}" presName="rootConnector" presStyleLbl="node2" presStyleIdx="2" presStyleCnt="5"/>
      <dgm:spPr/>
    </dgm:pt>
    <dgm:pt modelId="{B8E621D8-D1A4-47AF-AE98-A610259476D7}" type="pres">
      <dgm:prSet presAssocID="{754C3208-CB42-4F0B-AC77-48A0353FABBD}" presName="hierChild4" presStyleCnt="0"/>
      <dgm:spPr/>
    </dgm:pt>
    <dgm:pt modelId="{C0A386BF-C35A-4DCF-8D14-38E97DDF780D}" type="pres">
      <dgm:prSet presAssocID="{754C3208-CB42-4F0B-AC77-48A0353FABBD}" presName="hierChild5" presStyleCnt="0"/>
      <dgm:spPr/>
    </dgm:pt>
    <dgm:pt modelId="{4395415E-BC29-4170-80B6-426194F8DC4C}" type="pres">
      <dgm:prSet presAssocID="{DE1F37BC-063D-4C68-926C-A78838C7EB1D}" presName="Name64" presStyleLbl="parChTrans1D2" presStyleIdx="3" presStyleCnt="5"/>
      <dgm:spPr/>
    </dgm:pt>
    <dgm:pt modelId="{086E861A-4C1E-4076-A685-4FF93ED0BA49}" type="pres">
      <dgm:prSet presAssocID="{BCEDDD05-AFE5-45CD-8AA6-90C85FF209D5}" presName="hierRoot2" presStyleCnt="0">
        <dgm:presLayoutVars>
          <dgm:hierBranch val="init"/>
        </dgm:presLayoutVars>
      </dgm:prSet>
      <dgm:spPr/>
    </dgm:pt>
    <dgm:pt modelId="{A8EEAE19-90D3-4A9A-9D01-016BB87F1878}" type="pres">
      <dgm:prSet presAssocID="{BCEDDD05-AFE5-45CD-8AA6-90C85FF209D5}" presName="rootComposite" presStyleCnt="0"/>
      <dgm:spPr/>
    </dgm:pt>
    <dgm:pt modelId="{3367B2B1-743A-437F-85E9-430576E98DCE}" type="pres">
      <dgm:prSet presAssocID="{BCEDDD05-AFE5-45CD-8AA6-90C85FF209D5}" presName="rootText" presStyleLbl="node2" presStyleIdx="3" presStyleCnt="5">
        <dgm:presLayoutVars>
          <dgm:chPref val="3"/>
        </dgm:presLayoutVars>
      </dgm:prSet>
      <dgm:spPr/>
    </dgm:pt>
    <dgm:pt modelId="{2905714D-C82B-4FCA-BCCA-D81400E057D5}" type="pres">
      <dgm:prSet presAssocID="{BCEDDD05-AFE5-45CD-8AA6-90C85FF209D5}" presName="rootConnector" presStyleLbl="node2" presStyleIdx="3" presStyleCnt="5"/>
      <dgm:spPr/>
    </dgm:pt>
    <dgm:pt modelId="{E11B73BD-565D-4BEB-8237-CEC2D9A850BE}" type="pres">
      <dgm:prSet presAssocID="{BCEDDD05-AFE5-45CD-8AA6-90C85FF209D5}" presName="hierChild4" presStyleCnt="0"/>
      <dgm:spPr/>
    </dgm:pt>
    <dgm:pt modelId="{14C6E3FB-4E4C-435A-BB7C-7BD8C1FDC9DB}" type="pres">
      <dgm:prSet presAssocID="{BCEDDD05-AFE5-45CD-8AA6-90C85FF209D5}" presName="hierChild5" presStyleCnt="0"/>
      <dgm:spPr/>
    </dgm:pt>
    <dgm:pt modelId="{474B4A16-6501-432E-AED5-980992D2BD90}" type="pres">
      <dgm:prSet presAssocID="{46365E5B-802E-4F10-9BD5-60510FFAB3F2}" presName="Name64" presStyleLbl="parChTrans1D2" presStyleIdx="4" presStyleCnt="5"/>
      <dgm:spPr/>
    </dgm:pt>
    <dgm:pt modelId="{1B90733A-F88A-4A34-82BC-07F5812BE50F}" type="pres">
      <dgm:prSet presAssocID="{D2EB5FEC-3083-438B-AD2C-A67DE0A4145A}" presName="hierRoot2" presStyleCnt="0">
        <dgm:presLayoutVars>
          <dgm:hierBranch val="init"/>
        </dgm:presLayoutVars>
      </dgm:prSet>
      <dgm:spPr/>
    </dgm:pt>
    <dgm:pt modelId="{4D488120-3056-4BE9-A44A-BD61221DA63B}" type="pres">
      <dgm:prSet presAssocID="{D2EB5FEC-3083-438B-AD2C-A67DE0A4145A}" presName="rootComposite" presStyleCnt="0"/>
      <dgm:spPr/>
    </dgm:pt>
    <dgm:pt modelId="{0F47D42C-166F-46E5-8FBA-AC4E8DEE6ACE}" type="pres">
      <dgm:prSet presAssocID="{D2EB5FEC-3083-438B-AD2C-A67DE0A4145A}" presName="rootText" presStyleLbl="node2" presStyleIdx="4" presStyleCnt="5">
        <dgm:presLayoutVars>
          <dgm:chPref val="3"/>
        </dgm:presLayoutVars>
      </dgm:prSet>
      <dgm:spPr/>
    </dgm:pt>
    <dgm:pt modelId="{CCA79DA7-5271-4EDA-8C3A-E04E4864D362}" type="pres">
      <dgm:prSet presAssocID="{D2EB5FEC-3083-438B-AD2C-A67DE0A4145A}" presName="rootConnector" presStyleLbl="node2" presStyleIdx="4" presStyleCnt="5"/>
      <dgm:spPr/>
    </dgm:pt>
    <dgm:pt modelId="{C05B49F2-4228-4D24-BB86-FCC727D661D5}" type="pres">
      <dgm:prSet presAssocID="{D2EB5FEC-3083-438B-AD2C-A67DE0A4145A}" presName="hierChild4" presStyleCnt="0"/>
      <dgm:spPr/>
    </dgm:pt>
    <dgm:pt modelId="{15D0596D-AADF-4610-BBA3-15E3BD038800}" type="pres">
      <dgm:prSet presAssocID="{D2EB5FEC-3083-438B-AD2C-A67DE0A4145A}" presName="hierChild5" presStyleCnt="0"/>
      <dgm:spPr/>
    </dgm:pt>
    <dgm:pt modelId="{12B56DC8-6B99-4FB0-A08D-81D22DFC4E33}" type="pres">
      <dgm:prSet presAssocID="{BD199B78-A92E-4953-8A49-9A958F65CB5F}" presName="hierChild3" presStyleCnt="0"/>
      <dgm:spPr/>
    </dgm:pt>
    <dgm:pt modelId="{A4B1B8F6-B3B1-448E-927B-FB30BF299D23}" type="pres">
      <dgm:prSet presAssocID="{E7F2AD3D-9ABA-405C-87A3-2546B1AE7716}" presName="hierRoot1" presStyleCnt="0">
        <dgm:presLayoutVars>
          <dgm:hierBranch val="init"/>
        </dgm:presLayoutVars>
      </dgm:prSet>
      <dgm:spPr/>
    </dgm:pt>
    <dgm:pt modelId="{28DD646E-A9FD-4463-B505-015A446BB7F4}" type="pres">
      <dgm:prSet presAssocID="{E7F2AD3D-9ABA-405C-87A3-2546B1AE7716}" presName="rootComposite1" presStyleCnt="0"/>
      <dgm:spPr/>
    </dgm:pt>
    <dgm:pt modelId="{8FACF7EE-5D4F-4C87-9B41-BCD0E5C99B37}" type="pres">
      <dgm:prSet presAssocID="{E7F2AD3D-9ABA-405C-87A3-2546B1AE7716}" presName="rootText1" presStyleLbl="node0" presStyleIdx="3" presStyleCnt="4">
        <dgm:presLayoutVars>
          <dgm:chPref val="3"/>
        </dgm:presLayoutVars>
      </dgm:prSet>
      <dgm:spPr/>
    </dgm:pt>
    <dgm:pt modelId="{A9016C5D-F9E4-4E5E-8933-0D2D6311455E}" type="pres">
      <dgm:prSet presAssocID="{E7F2AD3D-9ABA-405C-87A3-2546B1AE7716}" presName="rootConnector1" presStyleLbl="node1" presStyleIdx="0" presStyleCnt="0"/>
      <dgm:spPr/>
    </dgm:pt>
    <dgm:pt modelId="{407A90BA-D575-4698-A3E4-C3317199C6F1}" type="pres">
      <dgm:prSet presAssocID="{E7F2AD3D-9ABA-405C-87A3-2546B1AE7716}" presName="hierChild2" presStyleCnt="0"/>
      <dgm:spPr/>
    </dgm:pt>
    <dgm:pt modelId="{F5C13607-7D65-414F-B748-6EA92A1E7B5B}" type="pres">
      <dgm:prSet presAssocID="{E7F2AD3D-9ABA-405C-87A3-2546B1AE7716}" presName="hierChild3" presStyleCnt="0"/>
      <dgm:spPr/>
    </dgm:pt>
  </dgm:ptLst>
  <dgm:cxnLst>
    <dgm:cxn modelId="{6824C605-788E-4FFB-840B-8D894F11E862}" type="presOf" srcId="{754C3208-CB42-4F0B-AC77-48A0353FABBD}" destId="{84D155D2-9FBA-423F-BFDF-7D32E8A0E439}" srcOrd="1" destOrd="0" presId="urn:microsoft.com/office/officeart/2009/3/layout/HorizontalOrganizationChart"/>
    <dgm:cxn modelId="{DBEEEC0B-9B1E-41B9-966F-BEDA59686D29}" type="presOf" srcId="{BD199B78-A92E-4953-8A49-9A958F65CB5F}" destId="{C0B24798-08D1-4FA5-81DE-FB287016A4AC}" srcOrd="1" destOrd="0" presId="urn:microsoft.com/office/officeart/2009/3/layout/HorizontalOrganizationChart"/>
    <dgm:cxn modelId="{4D8D3611-2AA6-4751-A4D9-E24C5757F47D}" srcId="{9CB1CA5A-9AC9-4E6F-B13E-E19CE7D7C589}" destId="{41F64570-09B2-4D43-8739-94FC07E9B213}" srcOrd="0" destOrd="0" parTransId="{51651842-22DC-4038-9527-6034B6FE6334}" sibTransId="{0CD5A7CE-D89D-47A0-A7C8-2FB410D96540}"/>
    <dgm:cxn modelId="{AD659C14-9438-475A-8F38-3C25CB01B770}" srcId="{BD199B78-A92E-4953-8A49-9A958F65CB5F}" destId="{754C3208-CB42-4F0B-AC77-48A0353FABBD}" srcOrd="2" destOrd="0" parTransId="{E26CF695-B1AB-48C9-9D3E-ECF839CB1754}" sibTransId="{57145A18-ADF4-4D48-9EB0-8ECE26C6FB6B}"/>
    <dgm:cxn modelId="{71E6421B-0D50-43D3-A980-07EAA736F10A}" type="presOf" srcId="{E7F2AD3D-9ABA-405C-87A3-2546B1AE7716}" destId="{A9016C5D-F9E4-4E5E-8933-0D2D6311455E}" srcOrd="1" destOrd="0" presId="urn:microsoft.com/office/officeart/2009/3/layout/HorizontalOrganizationChart"/>
    <dgm:cxn modelId="{3A75E829-ABE0-4849-B0F4-B00EF7CD200D}" type="presOf" srcId="{6BADA2BF-FFB2-4374-BB08-2FA4A57C63FD}" destId="{CABE45FF-CCE0-4965-BF78-57306EACE62E}" srcOrd="1" destOrd="0" presId="urn:microsoft.com/office/officeart/2009/3/layout/HorizontalOrganizationChart"/>
    <dgm:cxn modelId="{586A2C2D-A4E7-4BBC-BAC0-5B31F5A59176}" type="presOf" srcId="{9CB1CA5A-9AC9-4E6F-B13E-E19CE7D7C589}" destId="{BA6F3AC1-2CAD-4864-8262-1350F0CCB389}" srcOrd="0" destOrd="0" presId="urn:microsoft.com/office/officeart/2009/3/layout/HorizontalOrganizationChart"/>
    <dgm:cxn modelId="{30B5842E-4052-452A-B7CA-B801A1A18A17}" srcId="{BD199B78-A92E-4953-8A49-9A958F65CB5F}" destId="{9831C9F4-9623-4882-8F31-B3D33267FEA4}" srcOrd="0" destOrd="0" parTransId="{635ADC8E-1D8E-4F15-8BDC-984873D3C722}" sibTransId="{96B97FB0-7424-48C9-A256-2BE1FD72CBA7}"/>
    <dgm:cxn modelId="{669DF56B-EA7B-43CC-A478-B5963EF8CF6A}" srcId="{BD199B78-A92E-4953-8A49-9A958F65CB5F}" destId="{6BADA2BF-FFB2-4374-BB08-2FA4A57C63FD}" srcOrd="1" destOrd="0" parTransId="{3CD4154B-3897-4E9B-AECA-C7360E4EFF68}" sibTransId="{9DC48FDD-834F-424B-8C2D-3313B0AA0DB8}"/>
    <dgm:cxn modelId="{BC80B54C-89E9-418E-BEA2-DEE179773947}" type="presOf" srcId="{7AB478E6-BF52-44C5-8F4A-67ECAB855F53}" destId="{6DF06D61-7D14-46D6-8883-6764CF38C0E7}" srcOrd="0" destOrd="0" presId="urn:microsoft.com/office/officeart/2009/3/layout/HorizontalOrganizationChart"/>
    <dgm:cxn modelId="{4FCC064D-9067-40DA-B635-5C384DA9AEE0}" srcId="{9CB1CA5A-9AC9-4E6F-B13E-E19CE7D7C589}" destId="{7AB478E6-BF52-44C5-8F4A-67ECAB855F53}" srcOrd="1" destOrd="0" parTransId="{8F32ABF1-D229-433F-8EFA-80FE1676EE67}" sibTransId="{ADA9079D-F891-45B1-A0E7-47FBF972DDC7}"/>
    <dgm:cxn modelId="{6399F06E-8F60-40A8-82C1-43D84D04DDE4}" type="presOf" srcId="{635ADC8E-1D8E-4F15-8BDC-984873D3C722}" destId="{7F1D5729-9F4C-4F45-9E63-0DA61281D846}" srcOrd="0" destOrd="0" presId="urn:microsoft.com/office/officeart/2009/3/layout/HorizontalOrganizationChart"/>
    <dgm:cxn modelId="{0CF5D051-11AA-4CC4-B64F-C4C795523FB9}" srcId="{BD199B78-A92E-4953-8A49-9A958F65CB5F}" destId="{D2EB5FEC-3083-438B-AD2C-A67DE0A4145A}" srcOrd="4" destOrd="0" parTransId="{46365E5B-802E-4F10-9BD5-60510FFAB3F2}" sibTransId="{28339567-D02C-4054-ABF8-7C1BC5850E69}"/>
    <dgm:cxn modelId="{F0AE3455-3013-4D35-9BE3-C3EBFE36D359}" type="presOf" srcId="{BD199B78-A92E-4953-8A49-9A958F65CB5F}" destId="{971FEFF8-1218-4F23-9893-8796E15FA91B}" srcOrd="0" destOrd="0" presId="urn:microsoft.com/office/officeart/2009/3/layout/HorizontalOrganizationChart"/>
    <dgm:cxn modelId="{DDAFE957-A389-44E9-9193-66C23151C3E5}" srcId="{BD199B78-A92E-4953-8A49-9A958F65CB5F}" destId="{BCEDDD05-AFE5-45CD-8AA6-90C85FF209D5}" srcOrd="3" destOrd="0" parTransId="{DE1F37BC-063D-4C68-926C-A78838C7EB1D}" sibTransId="{45EC8DAF-28B1-447F-A19E-A4119795A5F7}"/>
    <dgm:cxn modelId="{832DA37A-07BD-4B6A-9D3F-E692CC8E1FC5}" type="presOf" srcId="{9831C9F4-9623-4882-8F31-B3D33267FEA4}" destId="{7C298731-85ED-46DD-9319-5699969B5623}" srcOrd="1" destOrd="0" presId="urn:microsoft.com/office/officeart/2009/3/layout/HorizontalOrganizationChart"/>
    <dgm:cxn modelId="{86FF787B-3D20-40B0-B73E-C0EB665E409D}" type="presOf" srcId="{46365E5B-802E-4F10-9BD5-60510FFAB3F2}" destId="{474B4A16-6501-432E-AED5-980992D2BD90}" srcOrd="0" destOrd="0" presId="urn:microsoft.com/office/officeart/2009/3/layout/HorizontalOrganizationChart"/>
    <dgm:cxn modelId="{229FD684-F470-49AB-8EE3-39B153852636}" type="presOf" srcId="{9831C9F4-9623-4882-8F31-B3D33267FEA4}" destId="{C245A46F-2F05-48F9-B57F-CB66A68079BC}" srcOrd="0" destOrd="0" presId="urn:microsoft.com/office/officeart/2009/3/layout/HorizontalOrganizationChart"/>
    <dgm:cxn modelId="{273EE68D-C663-4EBE-9C4D-C7BE01521011}" srcId="{9CB1CA5A-9AC9-4E6F-B13E-E19CE7D7C589}" destId="{BD199B78-A92E-4953-8A49-9A958F65CB5F}" srcOrd="2" destOrd="0" parTransId="{9668AA87-2EAC-41EE-A53E-20AEA03424D6}" sibTransId="{F829E8DB-8623-4A04-8A8E-76B2DD96D818}"/>
    <dgm:cxn modelId="{1B001798-555B-4700-BF22-22614D76AFEA}" type="presOf" srcId="{6BADA2BF-FFB2-4374-BB08-2FA4A57C63FD}" destId="{86E80B03-5388-4D98-BE0E-457B4452B0B1}" srcOrd="0" destOrd="0" presId="urn:microsoft.com/office/officeart/2009/3/layout/HorizontalOrganizationChart"/>
    <dgm:cxn modelId="{81E8159B-2154-49E4-AF83-2A967EE96897}" type="presOf" srcId="{41F64570-09B2-4D43-8739-94FC07E9B213}" destId="{BC040037-CACB-4501-A59A-D88466806570}" srcOrd="0" destOrd="0" presId="urn:microsoft.com/office/officeart/2009/3/layout/HorizontalOrganizationChart"/>
    <dgm:cxn modelId="{A659DA9F-70BC-43C8-A40C-69ABC6406ADC}" type="presOf" srcId="{3CD4154B-3897-4E9B-AECA-C7360E4EFF68}" destId="{6DA3562C-4534-4088-915D-DD7D7DBEC854}" srcOrd="0" destOrd="0" presId="urn:microsoft.com/office/officeart/2009/3/layout/HorizontalOrganizationChart"/>
    <dgm:cxn modelId="{3550F7A7-F0EC-4053-8136-C68C30B6AABD}" type="presOf" srcId="{41F64570-09B2-4D43-8739-94FC07E9B213}" destId="{B71D63DE-5574-49AB-A185-813DDD0366F5}" srcOrd="1" destOrd="0" presId="urn:microsoft.com/office/officeart/2009/3/layout/HorizontalOrganizationChart"/>
    <dgm:cxn modelId="{D1ADEEAB-C4BA-42F4-A587-970A48F0E175}" srcId="{9CB1CA5A-9AC9-4E6F-B13E-E19CE7D7C589}" destId="{E7F2AD3D-9ABA-405C-87A3-2546B1AE7716}" srcOrd="3" destOrd="0" parTransId="{63F2CDF4-9E5A-4322-B72D-B42FA0470E76}" sibTransId="{37B752E1-BBBA-4ACA-B7C8-21F13A92BFB2}"/>
    <dgm:cxn modelId="{B0B52DB3-7252-4D5F-89B9-161999554FBF}" type="presOf" srcId="{E26CF695-B1AB-48C9-9D3E-ECF839CB1754}" destId="{BA847D2F-C109-433B-9864-142AE686C6A7}" srcOrd="0" destOrd="0" presId="urn:microsoft.com/office/officeart/2009/3/layout/HorizontalOrganizationChart"/>
    <dgm:cxn modelId="{8A92D5BF-A271-478A-A362-FE8439483A55}" type="presOf" srcId="{754C3208-CB42-4F0B-AC77-48A0353FABBD}" destId="{C53EED32-FD4E-475B-856E-A3E228566771}" srcOrd="0" destOrd="0" presId="urn:microsoft.com/office/officeart/2009/3/layout/HorizontalOrganizationChart"/>
    <dgm:cxn modelId="{B8C065C7-BE3D-4592-9320-15E7E0514599}" type="presOf" srcId="{DE1F37BC-063D-4C68-926C-A78838C7EB1D}" destId="{4395415E-BC29-4170-80B6-426194F8DC4C}" srcOrd="0" destOrd="0" presId="urn:microsoft.com/office/officeart/2009/3/layout/HorizontalOrganizationChart"/>
    <dgm:cxn modelId="{0132EECB-4CD0-4DA3-A396-2B67DCEB46D3}" type="presOf" srcId="{E7F2AD3D-9ABA-405C-87A3-2546B1AE7716}" destId="{8FACF7EE-5D4F-4C87-9B41-BCD0E5C99B37}" srcOrd="0" destOrd="0" presId="urn:microsoft.com/office/officeart/2009/3/layout/HorizontalOrganizationChart"/>
    <dgm:cxn modelId="{6AE0FAD3-EDF5-4298-8D8E-C9D50BC53842}" type="presOf" srcId="{7AB478E6-BF52-44C5-8F4A-67ECAB855F53}" destId="{E311C504-C3B3-404A-A3CC-BCE6AC7C2922}" srcOrd="1" destOrd="0" presId="urn:microsoft.com/office/officeart/2009/3/layout/HorizontalOrganizationChart"/>
    <dgm:cxn modelId="{D7ABF2D4-501E-4F4F-A349-FAD9F60C4646}" type="presOf" srcId="{BCEDDD05-AFE5-45CD-8AA6-90C85FF209D5}" destId="{2905714D-C82B-4FCA-BCCA-D81400E057D5}" srcOrd="1" destOrd="0" presId="urn:microsoft.com/office/officeart/2009/3/layout/HorizontalOrganizationChart"/>
    <dgm:cxn modelId="{62C941EC-B19C-439A-8C80-6F01FD77F085}" type="presOf" srcId="{D2EB5FEC-3083-438B-AD2C-A67DE0A4145A}" destId="{0F47D42C-166F-46E5-8FBA-AC4E8DEE6ACE}" srcOrd="0" destOrd="0" presId="urn:microsoft.com/office/officeart/2009/3/layout/HorizontalOrganizationChart"/>
    <dgm:cxn modelId="{812183F1-8945-4A08-84DB-F41F39A4710A}" type="presOf" srcId="{BCEDDD05-AFE5-45CD-8AA6-90C85FF209D5}" destId="{3367B2B1-743A-437F-85E9-430576E98DCE}" srcOrd="0" destOrd="0" presId="urn:microsoft.com/office/officeart/2009/3/layout/HorizontalOrganizationChart"/>
    <dgm:cxn modelId="{9F38F0FB-0448-496A-AEB2-327650672291}" type="presOf" srcId="{D2EB5FEC-3083-438B-AD2C-A67DE0A4145A}" destId="{CCA79DA7-5271-4EDA-8C3A-E04E4864D362}" srcOrd="1" destOrd="0" presId="urn:microsoft.com/office/officeart/2009/3/layout/HorizontalOrganizationChart"/>
    <dgm:cxn modelId="{A2152E6F-8691-4AC6-9AB5-9310B311FAA1}" type="presParOf" srcId="{BA6F3AC1-2CAD-4864-8262-1350F0CCB389}" destId="{D3EC79B3-1BCD-4190-99B0-8B1E792AA0A7}" srcOrd="0" destOrd="0" presId="urn:microsoft.com/office/officeart/2009/3/layout/HorizontalOrganizationChart"/>
    <dgm:cxn modelId="{EB8F2139-BA6E-414E-9057-0B10A742E6E4}" type="presParOf" srcId="{D3EC79B3-1BCD-4190-99B0-8B1E792AA0A7}" destId="{11CED970-0FDB-45DF-883D-1FC0BF0FF0E7}" srcOrd="0" destOrd="0" presId="urn:microsoft.com/office/officeart/2009/3/layout/HorizontalOrganizationChart"/>
    <dgm:cxn modelId="{A812F665-25BB-4714-8A64-660732907D75}" type="presParOf" srcId="{11CED970-0FDB-45DF-883D-1FC0BF0FF0E7}" destId="{BC040037-CACB-4501-A59A-D88466806570}" srcOrd="0" destOrd="0" presId="urn:microsoft.com/office/officeart/2009/3/layout/HorizontalOrganizationChart"/>
    <dgm:cxn modelId="{70D11DEC-A389-4BBA-9CDF-BA7F812A1E8F}" type="presParOf" srcId="{11CED970-0FDB-45DF-883D-1FC0BF0FF0E7}" destId="{B71D63DE-5574-49AB-A185-813DDD0366F5}" srcOrd="1" destOrd="0" presId="urn:microsoft.com/office/officeart/2009/3/layout/HorizontalOrganizationChart"/>
    <dgm:cxn modelId="{F48F90FF-40EB-43B0-8E76-981CE69CDE89}" type="presParOf" srcId="{D3EC79B3-1BCD-4190-99B0-8B1E792AA0A7}" destId="{427F16E8-49DB-42F6-93E1-38C2E6226867}" srcOrd="1" destOrd="0" presId="urn:microsoft.com/office/officeart/2009/3/layout/HorizontalOrganizationChart"/>
    <dgm:cxn modelId="{9088429B-C6C1-45BB-9540-A086336BC622}" type="presParOf" srcId="{D3EC79B3-1BCD-4190-99B0-8B1E792AA0A7}" destId="{E8598BAC-BFE8-4F4E-A18A-B8B76DFDFB17}" srcOrd="2" destOrd="0" presId="urn:microsoft.com/office/officeart/2009/3/layout/HorizontalOrganizationChart"/>
    <dgm:cxn modelId="{C2181115-1D88-4632-9944-48CF107E8C40}" type="presParOf" srcId="{BA6F3AC1-2CAD-4864-8262-1350F0CCB389}" destId="{506D67FC-DBAE-414F-BDA5-63AFA276CFAD}" srcOrd="1" destOrd="0" presId="urn:microsoft.com/office/officeart/2009/3/layout/HorizontalOrganizationChart"/>
    <dgm:cxn modelId="{D0FF93F0-57F2-41FB-B970-D12B062FFA1C}" type="presParOf" srcId="{506D67FC-DBAE-414F-BDA5-63AFA276CFAD}" destId="{658FCAA9-EB08-47A8-86B4-4EDA203D3E43}" srcOrd="0" destOrd="0" presId="urn:microsoft.com/office/officeart/2009/3/layout/HorizontalOrganizationChart"/>
    <dgm:cxn modelId="{8763DDA1-F6D3-436B-AE30-9E0049216575}" type="presParOf" srcId="{658FCAA9-EB08-47A8-86B4-4EDA203D3E43}" destId="{6DF06D61-7D14-46D6-8883-6764CF38C0E7}" srcOrd="0" destOrd="0" presId="urn:microsoft.com/office/officeart/2009/3/layout/HorizontalOrganizationChart"/>
    <dgm:cxn modelId="{B0307B1F-8FDC-4976-A589-4F5734848EB4}" type="presParOf" srcId="{658FCAA9-EB08-47A8-86B4-4EDA203D3E43}" destId="{E311C504-C3B3-404A-A3CC-BCE6AC7C2922}" srcOrd="1" destOrd="0" presId="urn:microsoft.com/office/officeart/2009/3/layout/HorizontalOrganizationChart"/>
    <dgm:cxn modelId="{1374A487-5C3E-4215-9603-3D5E501643CD}" type="presParOf" srcId="{506D67FC-DBAE-414F-BDA5-63AFA276CFAD}" destId="{285F97DB-81EE-4490-89A1-2CBB7975DF5F}" srcOrd="1" destOrd="0" presId="urn:microsoft.com/office/officeart/2009/3/layout/HorizontalOrganizationChart"/>
    <dgm:cxn modelId="{23458FAC-A10D-4665-B318-2C5036EC8293}" type="presParOf" srcId="{506D67FC-DBAE-414F-BDA5-63AFA276CFAD}" destId="{1C8A5E5C-52A1-4FCD-A623-894974C28016}" srcOrd="2" destOrd="0" presId="urn:microsoft.com/office/officeart/2009/3/layout/HorizontalOrganizationChart"/>
    <dgm:cxn modelId="{AB72858D-CD70-420A-8136-81A6CD1E4230}" type="presParOf" srcId="{BA6F3AC1-2CAD-4864-8262-1350F0CCB389}" destId="{469E9395-433A-489A-BF21-07F73BBE6BAD}" srcOrd="2" destOrd="0" presId="urn:microsoft.com/office/officeart/2009/3/layout/HorizontalOrganizationChart"/>
    <dgm:cxn modelId="{3E8B2441-01B8-46EB-8868-A8EB1FF46C94}" type="presParOf" srcId="{469E9395-433A-489A-BF21-07F73BBE6BAD}" destId="{242DDBC5-D7F5-468F-BA7C-7623B5F3433B}" srcOrd="0" destOrd="0" presId="urn:microsoft.com/office/officeart/2009/3/layout/HorizontalOrganizationChart"/>
    <dgm:cxn modelId="{15FF5D36-2C11-441C-BB58-DCC006241913}" type="presParOf" srcId="{242DDBC5-D7F5-468F-BA7C-7623B5F3433B}" destId="{971FEFF8-1218-4F23-9893-8796E15FA91B}" srcOrd="0" destOrd="0" presId="urn:microsoft.com/office/officeart/2009/3/layout/HorizontalOrganizationChart"/>
    <dgm:cxn modelId="{D91E0F1D-AEF6-466C-AB5E-CC5B6FC661BE}" type="presParOf" srcId="{242DDBC5-D7F5-468F-BA7C-7623B5F3433B}" destId="{C0B24798-08D1-4FA5-81DE-FB287016A4AC}" srcOrd="1" destOrd="0" presId="urn:microsoft.com/office/officeart/2009/3/layout/HorizontalOrganizationChart"/>
    <dgm:cxn modelId="{88883E60-3A0E-40AB-872D-337D3A257AEC}" type="presParOf" srcId="{469E9395-433A-489A-BF21-07F73BBE6BAD}" destId="{2ABE94C1-A518-4223-B512-7F234E7FC82D}" srcOrd="1" destOrd="0" presId="urn:microsoft.com/office/officeart/2009/3/layout/HorizontalOrganizationChart"/>
    <dgm:cxn modelId="{C822A1C1-6B63-481B-8743-228D6AFD2ED5}" type="presParOf" srcId="{2ABE94C1-A518-4223-B512-7F234E7FC82D}" destId="{7F1D5729-9F4C-4F45-9E63-0DA61281D846}" srcOrd="0" destOrd="0" presId="urn:microsoft.com/office/officeart/2009/3/layout/HorizontalOrganizationChart"/>
    <dgm:cxn modelId="{3905DE13-90B3-48ED-A9F2-92518B04EDEA}" type="presParOf" srcId="{2ABE94C1-A518-4223-B512-7F234E7FC82D}" destId="{8A85B90B-E55E-45FE-8B9C-CCDF3AC5476A}" srcOrd="1" destOrd="0" presId="urn:microsoft.com/office/officeart/2009/3/layout/HorizontalOrganizationChart"/>
    <dgm:cxn modelId="{72C608F4-BC9C-4B5B-9799-5F21EE5EF660}" type="presParOf" srcId="{8A85B90B-E55E-45FE-8B9C-CCDF3AC5476A}" destId="{6C29CF1F-450B-4FF2-B874-47D6EEE84FEC}" srcOrd="0" destOrd="0" presId="urn:microsoft.com/office/officeart/2009/3/layout/HorizontalOrganizationChart"/>
    <dgm:cxn modelId="{76D7D737-D9C1-4451-9080-426D07BE8BCF}" type="presParOf" srcId="{6C29CF1F-450B-4FF2-B874-47D6EEE84FEC}" destId="{C245A46F-2F05-48F9-B57F-CB66A68079BC}" srcOrd="0" destOrd="0" presId="urn:microsoft.com/office/officeart/2009/3/layout/HorizontalOrganizationChart"/>
    <dgm:cxn modelId="{2B3C0E0B-EB8C-48C6-BE1B-F1DE2C7072F0}" type="presParOf" srcId="{6C29CF1F-450B-4FF2-B874-47D6EEE84FEC}" destId="{7C298731-85ED-46DD-9319-5699969B5623}" srcOrd="1" destOrd="0" presId="urn:microsoft.com/office/officeart/2009/3/layout/HorizontalOrganizationChart"/>
    <dgm:cxn modelId="{54858604-D671-4A48-A864-02085D34E836}" type="presParOf" srcId="{8A85B90B-E55E-45FE-8B9C-CCDF3AC5476A}" destId="{312C1B13-6761-4EA0-AC90-84B02B73819B}" srcOrd="1" destOrd="0" presId="urn:microsoft.com/office/officeart/2009/3/layout/HorizontalOrganizationChart"/>
    <dgm:cxn modelId="{BFB8AE26-E96C-44DD-8266-79F53769C867}" type="presParOf" srcId="{8A85B90B-E55E-45FE-8B9C-CCDF3AC5476A}" destId="{C8939987-65C8-468A-8C18-0FBD2EC7B14D}" srcOrd="2" destOrd="0" presId="urn:microsoft.com/office/officeart/2009/3/layout/HorizontalOrganizationChart"/>
    <dgm:cxn modelId="{E2D9CAC8-31DB-4A06-A2E3-D6010448076F}" type="presParOf" srcId="{2ABE94C1-A518-4223-B512-7F234E7FC82D}" destId="{6DA3562C-4534-4088-915D-DD7D7DBEC854}" srcOrd="2" destOrd="0" presId="urn:microsoft.com/office/officeart/2009/3/layout/HorizontalOrganizationChart"/>
    <dgm:cxn modelId="{28841CFA-E9DC-424D-988F-530A4ADE8411}" type="presParOf" srcId="{2ABE94C1-A518-4223-B512-7F234E7FC82D}" destId="{4370948C-599D-4DB8-8636-524F63182FF5}" srcOrd="3" destOrd="0" presId="urn:microsoft.com/office/officeart/2009/3/layout/HorizontalOrganizationChart"/>
    <dgm:cxn modelId="{7F56C355-785A-4EE1-B813-0B16E39E45E5}" type="presParOf" srcId="{4370948C-599D-4DB8-8636-524F63182FF5}" destId="{B6ECABF7-66E3-4466-8CF8-197FA32149CA}" srcOrd="0" destOrd="0" presId="urn:microsoft.com/office/officeart/2009/3/layout/HorizontalOrganizationChart"/>
    <dgm:cxn modelId="{4DE9793A-213C-45D7-9D88-8EE0D0740FED}" type="presParOf" srcId="{B6ECABF7-66E3-4466-8CF8-197FA32149CA}" destId="{86E80B03-5388-4D98-BE0E-457B4452B0B1}" srcOrd="0" destOrd="0" presId="urn:microsoft.com/office/officeart/2009/3/layout/HorizontalOrganizationChart"/>
    <dgm:cxn modelId="{84BF00DF-725D-492B-A90C-03E2B369F26E}" type="presParOf" srcId="{B6ECABF7-66E3-4466-8CF8-197FA32149CA}" destId="{CABE45FF-CCE0-4965-BF78-57306EACE62E}" srcOrd="1" destOrd="0" presId="urn:microsoft.com/office/officeart/2009/3/layout/HorizontalOrganizationChart"/>
    <dgm:cxn modelId="{B176611A-0D6B-4E86-87E8-C2A897EA482C}" type="presParOf" srcId="{4370948C-599D-4DB8-8636-524F63182FF5}" destId="{785D6F83-1C02-4124-ACAA-AD4A085803AF}" srcOrd="1" destOrd="0" presId="urn:microsoft.com/office/officeart/2009/3/layout/HorizontalOrganizationChart"/>
    <dgm:cxn modelId="{FDCABB10-3698-411F-ADCD-0276B4FBFF3D}" type="presParOf" srcId="{4370948C-599D-4DB8-8636-524F63182FF5}" destId="{8C5842BB-7FFD-40E2-BD9E-350981BBB676}" srcOrd="2" destOrd="0" presId="urn:microsoft.com/office/officeart/2009/3/layout/HorizontalOrganizationChart"/>
    <dgm:cxn modelId="{E0989864-7881-4AC2-B4B5-E37ADD8617D4}" type="presParOf" srcId="{2ABE94C1-A518-4223-B512-7F234E7FC82D}" destId="{BA847D2F-C109-433B-9864-142AE686C6A7}" srcOrd="4" destOrd="0" presId="urn:microsoft.com/office/officeart/2009/3/layout/HorizontalOrganizationChart"/>
    <dgm:cxn modelId="{AC9305A4-E5A2-4C0E-B900-7E54F1EC6FB1}" type="presParOf" srcId="{2ABE94C1-A518-4223-B512-7F234E7FC82D}" destId="{31A6FD32-3573-4EFA-B8BF-B0C2E8A6B362}" srcOrd="5" destOrd="0" presId="urn:microsoft.com/office/officeart/2009/3/layout/HorizontalOrganizationChart"/>
    <dgm:cxn modelId="{3393D11D-43DD-41D3-B660-D7B568C99FA4}" type="presParOf" srcId="{31A6FD32-3573-4EFA-B8BF-B0C2E8A6B362}" destId="{B9BCDC8C-856F-4B37-9B94-C099B076DABA}" srcOrd="0" destOrd="0" presId="urn:microsoft.com/office/officeart/2009/3/layout/HorizontalOrganizationChart"/>
    <dgm:cxn modelId="{41EB5433-273D-4038-ABF4-3B25D62C8D77}" type="presParOf" srcId="{B9BCDC8C-856F-4B37-9B94-C099B076DABA}" destId="{C53EED32-FD4E-475B-856E-A3E228566771}" srcOrd="0" destOrd="0" presId="urn:microsoft.com/office/officeart/2009/3/layout/HorizontalOrganizationChart"/>
    <dgm:cxn modelId="{D19364EF-7580-4C63-84CE-28AF1044E2A8}" type="presParOf" srcId="{B9BCDC8C-856F-4B37-9B94-C099B076DABA}" destId="{84D155D2-9FBA-423F-BFDF-7D32E8A0E439}" srcOrd="1" destOrd="0" presId="urn:microsoft.com/office/officeart/2009/3/layout/HorizontalOrganizationChart"/>
    <dgm:cxn modelId="{10E22F5C-A00C-4056-BAEE-F6B1C6DCDF74}" type="presParOf" srcId="{31A6FD32-3573-4EFA-B8BF-B0C2E8A6B362}" destId="{B8E621D8-D1A4-47AF-AE98-A610259476D7}" srcOrd="1" destOrd="0" presId="urn:microsoft.com/office/officeart/2009/3/layout/HorizontalOrganizationChart"/>
    <dgm:cxn modelId="{D3452C5E-B5E2-4634-9D73-BAA2BCE2D1DD}" type="presParOf" srcId="{31A6FD32-3573-4EFA-B8BF-B0C2E8A6B362}" destId="{C0A386BF-C35A-4DCF-8D14-38E97DDF780D}" srcOrd="2" destOrd="0" presId="urn:microsoft.com/office/officeart/2009/3/layout/HorizontalOrganizationChart"/>
    <dgm:cxn modelId="{47813373-E1B6-4EC3-A13F-340B1CA62CE7}" type="presParOf" srcId="{2ABE94C1-A518-4223-B512-7F234E7FC82D}" destId="{4395415E-BC29-4170-80B6-426194F8DC4C}" srcOrd="6" destOrd="0" presId="urn:microsoft.com/office/officeart/2009/3/layout/HorizontalOrganizationChart"/>
    <dgm:cxn modelId="{9BD3C2E0-460E-4391-A330-E5C3F07E4FCE}" type="presParOf" srcId="{2ABE94C1-A518-4223-B512-7F234E7FC82D}" destId="{086E861A-4C1E-4076-A685-4FF93ED0BA49}" srcOrd="7" destOrd="0" presId="urn:microsoft.com/office/officeart/2009/3/layout/HorizontalOrganizationChart"/>
    <dgm:cxn modelId="{3585B946-1456-4840-BE9E-4E6211105266}" type="presParOf" srcId="{086E861A-4C1E-4076-A685-4FF93ED0BA49}" destId="{A8EEAE19-90D3-4A9A-9D01-016BB87F1878}" srcOrd="0" destOrd="0" presId="urn:microsoft.com/office/officeart/2009/3/layout/HorizontalOrganizationChart"/>
    <dgm:cxn modelId="{1DC4B521-4338-4150-8AF5-58E2995DC636}" type="presParOf" srcId="{A8EEAE19-90D3-4A9A-9D01-016BB87F1878}" destId="{3367B2B1-743A-437F-85E9-430576E98DCE}" srcOrd="0" destOrd="0" presId="urn:microsoft.com/office/officeart/2009/3/layout/HorizontalOrganizationChart"/>
    <dgm:cxn modelId="{940E22E8-80ED-4C33-9090-AEA8D784566C}" type="presParOf" srcId="{A8EEAE19-90D3-4A9A-9D01-016BB87F1878}" destId="{2905714D-C82B-4FCA-BCCA-D81400E057D5}" srcOrd="1" destOrd="0" presId="urn:microsoft.com/office/officeart/2009/3/layout/HorizontalOrganizationChart"/>
    <dgm:cxn modelId="{7298C9EC-FB97-4179-A915-7C90C721D39D}" type="presParOf" srcId="{086E861A-4C1E-4076-A685-4FF93ED0BA49}" destId="{E11B73BD-565D-4BEB-8237-CEC2D9A850BE}" srcOrd="1" destOrd="0" presId="urn:microsoft.com/office/officeart/2009/3/layout/HorizontalOrganizationChart"/>
    <dgm:cxn modelId="{852686C5-3392-43B2-9655-4400B5988D55}" type="presParOf" srcId="{086E861A-4C1E-4076-A685-4FF93ED0BA49}" destId="{14C6E3FB-4E4C-435A-BB7C-7BD8C1FDC9DB}" srcOrd="2" destOrd="0" presId="urn:microsoft.com/office/officeart/2009/3/layout/HorizontalOrganizationChart"/>
    <dgm:cxn modelId="{999C36F2-47AB-4325-B0E6-6FA2490D626E}" type="presParOf" srcId="{2ABE94C1-A518-4223-B512-7F234E7FC82D}" destId="{474B4A16-6501-432E-AED5-980992D2BD90}" srcOrd="8" destOrd="0" presId="urn:microsoft.com/office/officeart/2009/3/layout/HorizontalOrganizationChart"/>
    <dgm:cxn modelId="{31CFA8BA-8E9E-4E2E-8F5E-00AAA37C14F7}" type="presParOf" srcId="{2ABE94C1-A518-4223-B512-7F234E7FC82D}" destId="{1B90733A-F88A-4A34-82BC-07F5812BE50F}" srcOrd="9" destOrd="0" presId="urn:microsoft.com/office/officeart/2009/3/layout/HorizontalOrganizationChart"/>
    <dgm:cxn modelId="{A5B0680E-E431-4884-A9BF-39B63E1E4958}" type="presParOf" srcId="{1B90733A-F88A-4A34-82BC-07F5812BE50F}" destId="{4D488120-3056-4BE9-A44A-BD61221DA63B}" srcOrd="0" destOrd="0" presId="urn:microsoft.com/office/officeart/2009/3/layout/HorizontalOrganizationChart"/>
    <dgm:cxn modelId="{8984C496-C5C2-4904-96BE-E38892BB48FA}" type="presParOf" srcId="{4D488120-3056-4BE9-A44A-BD61221DA63B}" destId="{0F47D42C-166F-46E5-8FBA-AC4E8DEE6ACE}" srcOrd="0" destOrd="0" presId="urn:microsoft.com/office/officeart/2009/3/layout/HorizontalOrganizationChart"/>
    <dgm:cxn modelId="{1C05AB2A-1206-4A9D-A4D0-AB78BAE2F390}" type="presParOf" srcId="{4D488120-3056-4BE9-A44A-BD61221DA63B}" destId="{CCA79DA7-5271-4EDA-8C3A-E04E4864D362}" srcOrd="1" destOrd="0" presId="urn:microsoft.com/office/officeart/2009/3/layout/HorizontalOrganizationChart"/>
    <dgm:cxn modelId="{8B602899-D6D1-4FBD-9535-05B85E4BDEA1}" type="presParOf" srcId="{1B90733A-F88A-4A34-82BC-07F5812BE50F}" destId="{C05B49F2-4228-4D24-BB86-FCC727D661D5}" srcOrd="1" destOrd="0" presId="urn:microsoft.com/office/officeart/2009/3/layout/HorizontalOrganizationChart"/>
    <dgm:cxn modelId="{E034C9BE-1301-4ADB-9BA8-A34DD70F2D98}" type="presParOf" srcId="{1B90733A-F88A-4A34-82BC-07F5812BE50F}" destId="{15D0596D-AADF-4610-BBA3-15E3BD038800}" srcOrd="2" destOrd="0" presId="urn:microsoft.com/office/officeart/2009/3/layout/HorizontalOrganizationChart"/>
    <dgm:cxn modelId="{C42A3BCC-8D1D-4229-92C5-C9EC409C189A}" type="presParOf" srcId="{469E9395-433A-489A-BF21-07F73BBE6BAD}" destId="{12B56DC8-6B99-4FB0-A08D-81D22DFC4E33}" srcOrd="2" destOrd="0" presId="urn:microsoft.com/office/officeart/2009/3/layout/HorizontalOrganizationChart"/>
    <dgm:cxn modelId="{BF3C9C95-4604-4054-9955-23E59957354D}" type="presParOf" srcId="{BA6F3AC1-2CAD-4864-8262-1350F0CCB389}" destId="{A4B1B8F6-B3B1-448E-927B-FB30BF299D23}" srcOrd="3" destOrd="0" presId="urn:microsoft.com/office/officeart/2009/3/layout/HorizontalOrganizationChart"/>
    <dgm:cxn modelId="{B2A9E46D-C9AE-4A3B-8620-B567A4C07067}" type="presParOf" srcId="{A4B1B8F6-B3B1-448E-927B-FB30BF299D23}" destId="{28DD646E-A9FD-4463-B505-015A446BB7F4}" srcOrd="0" destOrd="0" presId="urn:microsoft.com/office/officeart/2009/3/layout/HorizontalOrganizationChart"/>
    <dgm:cxn modelId="{4AF26166-6B78-4EC3-A83D-38449AA8ED4F}" type="presParOf" srcId="{28DD646E-A9FD-4463-B505-015A446BB7F4}" destId="{8FACF7EE-5D4F-4C87-9B41-BCD0E5C99B37}" srcOrd="0" destOrd="0" presId="urn:microsoft.com/office/officeart/2009/3/layout/HorizontalOrganizationChart"/>
    <dgm:cxn modelId="{54AA8C94-9778-42CD-8309-8A04FA2C3A49}" type="presParOf" srcId="{28DD646E-A9FD-4463-B505-015A446BB7F4}" destId="{A9016C5D-F9E4-4E5E-8933-0D2D6311455E}" srcOrd="1" destOrd="0" presId="urn:microsoft.com/office/officeart/2009/3/layout/HorizontalOrganizationChart"/>
    <dgm:cxn modelId="{B508763F-9260-4EB4-8A59-9E45FA85E6F3}" type="presParOf" srcId="{A4B1B8F6-B3B1-448E-927B-FB30BF299D23}" destId="{407A90BA-D575-4698-A3E4-C3317199C6F1}" srcOrd="1" destOrd="0" presId="urn:microsoft.com/office/officeart/2009/3/layout/HorizontalOrganizationChart"/>
    <dgm:cxn modelId="{677F1CE1-8A6A-406D-9A07-A1CE8AEBFD5D}" type="presParOf" srcId="{A4B1B8F6-B3B1-448E-927B-FB30BF299D23}" destId="{F5C13607-7D65-414F-B748-6EA92A1E7B5B}"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342BBA-3FAF-4ED7-AED3-8AAEB7CA1BF8}">
      <dsp:nvSpPr>
        <dsp:cNvPr id="0" name=""/>
        <dsp:cNvSpPr/>
      </dsp:nvSpPr>
      <dsp:spPr>
        <a:xfrm>
          <a:off x="263518" y="575"/>
          <a:ext cx="6219032" cy="373141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Whilst attendance varies between schools, the attendance challenges are remarkably similar:</a:t>
          </a:r>
          <a:endParaRPr lang="en-US" sz="2500" kern="1200"/>
        </a:p>
        <a:p>
          <a:pPr marL="228600" lvl="1" indent="-228600" algn="l" defTabSz="889000">
            <a:lnSpc>
              <a:spcPct val="90000"/>
            </a:lnSpc>
            <a:spcBef>
              <a:spcPct val="0"/>
            </a:spcBef>
            <a:spcAft>
              <a:spcPct val="15000"/>
            </a:spcAft>
            <a:buChar char="•"/>
          </a:pPr>
          <a:r>
            <a:rPr lang="en-GB" sz="2000" kern="1200" dirty="0"/>
            <a:t>Disadvantaged pupils.</a:t>
          </a:r>
          <a:endParaRPr lang="en-US" sz="2000" kern="1200" dirty="0"/>
        </a:p>
        <a:p>
          <a:pPr marL="228600" lvl="1" indent="-228600" algn="l" defTabSz="889000">
            <a:lnSpc>
              <a:spcPct val="90000"/>
            </a:lnSpc>
            <a:spcBef>
              <a:spcPct val="0"/>
            </a:spcBef>
            <a:spcAft>
              <a:spcPct val="15000"/>
            </a:spcAft>
            <a:buChar char="•"/>
          </a:pPr>
          <a:r>
            <a:rPr lang="en-GB" sz="2000" kern="1200" dirty="0"/>
            <a:t>SEND pupils.</a:t>
          </a:r>
          <a:endParaRPr lang="en-US" sz="2000" kern="1200" dirty="0"/>
        </a:p>
        <a:p>
          <a:pPr marL="228600" lvl="1" indent="-228600" algn="l" defTabSz="889000">
            <a:lnSpc>
              <a:spcPct val="90000"/>
            </a:lnSpc>
            <a:spcBef>
              <a:spcPct val="0"/>
            </a:spcBef>
            <a:spcAft>
              <a:spcPct val="15000"/>
            </a:spcAft>
            <a:buChar char="•"/>
          </a:pPr>
          <a:r>
            <a:rPr lang="en-GB" sz="2000" kern="1200"/>
            <a:t>Double disadvantaged pupils.</a:t>
          </a:r>
          <a:endParaRPr lang="en-US" sz="2000" kern="1200"/>
        </a:p>
        <a:p>
          <a:pPr marL="228600" lvl="1" indent="-228600" algn="l" defTabSz="889000">
            <a:lnSpc>
              <a:spcPct val="90000"/>
            </a:lnSpc>
            <a:spcBef>
              <a:spcPct val="0"/>
            </a:spcBef>
            <a:spcAft>
              <a:spcPct val="15000"/>
            </a:spcAft>
            <a:buChar char="•"/>
          </a:pPr>
          <a:r>
            <a:rPr lang="en-GB" sz="2000" kern="1200"/>
            <a:t>Emotional Based School Avoidance.</a:t>
          </a:r>
          <a:endParaRPr lang="en-US" sz="2000" kern="1200"/>
        </a:p>
        <a:p>
          <a:pPr marL="228600" lvl="1" indent="-228600" algn="l" defTabSz="889000">
            <a:lnSpc>
              <a:spcPct val="90000"/>
            </a:lnSpc>
            <a:spcBef>
              <a:spcPct val="0"/>
            </a:spcBef>
            <a:spcAft>
              <a:spcPct val="15000"/>
            </a:spcAft>
            <a:buChar char="•"/>
          </a:pPr>
          <a:r>
            <a:rPr lang="en-GB" sz="2000" kern="1200"/>
            <a:t>Family vulnerability.</a:t>
          </a:r>
          <a:endParaRPr lang="en-US" sz="2000" kern="1200"/>
        </a:p>
        <a:p>
          <a:pPr marL="228600" lvl="1" indent="-228600" algn="l" defTabSz="889000">
            <a:lnSpc>
              <a:spcPct val="90000"/>
            </a:lnSpc>
            <a:spcBef>
              <a:spcPct val="0"/>
            </a:spcBef>
            <a:spcAft>
              <a:spcPct val="15000"/>
            </a:spcAft>
            <a:buChar char="•"/>
          </a:pPr>
          <a:r>
            <a:rPr lang="en-GB" sz="2000" kern="1200"/>
            <a:t>Generational attendance issues.</a:t>
          </a:r>
          <a:endParaRPr lang="en-US" sz="2000" kern="1200"/>
        </a:p>
        <a:p>
          <a:pPr marL="228600" lvl="1" indent="-228600" algn="l" defTabSz="889000">
            <a:lnSpc>
              <a:spcPct val="90000"/>
            </a:lnSpc>
            <a:spcBef>
              <a:spcPct val="0"/>
            </a:spcBef>
            <a:spcAft>
              <a:spcPct val="15000"/>
            </a:spcAft>
            <a:buChar char="•"/>
          </a:pPr>
          <a:r>
            <a:rPr lang="en-GB" sz="2000" kern="1200"/>
            <a:t>Term-time holidays.</a:t>
          </a:r>
          <a:endParaRPr lang="en-US" sz="2000" kern="1200"/>
        </a:p>
        <a:p>
          <a:pPr marL="228600" lvl="1" indent="-228600" algn="l" defTabSz="889000">
            <a:lnSpc>
              <a:spcPct val="90000"/>
            </a:lnSpc>
            <a:spcBef>
              <a:spcPct val="0"/>
            </a:spcBef>
            <a:spcAft>
              <a:spcPct val="15000"/>
            </a:spcAft>
            <a:buChar char="•"/>
          </a:pPr>
          <a:r>
            <a:rPr lang="en-GB" sz="2000" kern="1200"/>
            <a:t>Pupils experiencing safeguarding concerns.</a:t>
          </a:r>
          <a:endParaRPr lang="en-US" sz="2000" kern="1200"/>
        </a:p>
      </dsp:txBody>
      <dsp:txXfrm>
        <a:off x="263518" y="575"/>
        <a:ext cx="6219032" cy="37314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1C13E6-F1E8-427F-8874-A2DC4981FDCB}">
      <dsp:nvSpPr>
        <dsp:cNvPr id="0" name=""/>
        <dsp:cNvSpPr/>
      </dsp:nvSpPr>
      <dsp:spPr>
        <a:xfrm>
          <a:off x="0" y="35364"/>
          <a:ext cx="6253019" cy="6753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a:t>Whole-Family Working</a:t>
          </a:r>
          <a:endParaRPr lang="en-US" sz="1700" kern="1200"/>
        </a:p>
      </dsp:txBody>
      <dsp:txXfrm>
        <a:off x="32967" y="68331"/>
        <a:ext cx="6187085" cy="609393"/>
      </dsp:txXfrm>
    </dsp:sp>
    <dsp:sp modelId="{BFB7CBC3-94AD-49A8-9FE4-BEA574EBD06F}">
      <dsp:nvSpPr>
        <dsp:cNvPr id="0" name=""/>
        <dsp:cNvSpPr/>
      </dsp:nvSpPr>
      <dsp:spPr>
        <a:xfrm>
          <a:off x="0" y="759651"/>
          <a:ext cx="6253019" cy="6753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The strongest attendance improvements consistently occur where schools work with families rather than simply monitor attendance.</a:t>
          </a:r>
          <a:endParaRPr lang="en-US" sz="1700" kern="1200" dirty="0"/>
        </a:p>
      </dsp:txBody>
      <dsp:txXfrm>
        <a:off x="32967" y="792618"/>
        <a:ext cx="6187085" cy="609393"/>
      </dsp:txXfrm>
    </dsp:sp>
    <dsp:sp modelId="{56E2E004-28C8-4C36-9940-8A002B23D537}">
      <dsp:nvSpPr>
        <dsp:cNvPr id="0" name=""/>
        <dsp:cNvSpPr/>
      </dsp:nvSpPr>
      <dsp:spPr>
        <a:xfrm>
          <a:off x="0" y="1483939"/>
          <a:ext cx="6253019" cy="6753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Examples across schools include:</a:t>
          </a:r>
          <a:endParaRPr lang="en-US" sz="1700" kern="1200"/>
        </a:p>
      </dsp:txBody>
      <dsp:txXfrm>
        <a:off x="32967" y="1516906"/>
        <a:ext cx="6187085" cy="609393"/>
      </dsp:txXfrm>
    </dsp:sp>
    <dsp:sp modelId="{056DF482-6A63-4DDF-B38D-23A2BB31E568}">
      <dsp:nvSpPr>
        <dsp:cNvPr id="0" name=""/>
        <dsp:cNvSpPr/>
      </dsp:nvSpPr>
      <dsp:spPr>
        <a:xfrm>
          <a:off x="0" y="2159267"/>
          <a:ext cx="6253019" cy="2885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8533"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GB" sz="2400" kern="1200" dirty="0"/>
            <a:t>Home visits.</a:t>
          </a:r>
          <a:endParaRPr lang="en-US" sz="2400" kern="1200" dirty="0"/>
        </a:p>
        <a:p>
          <a:pPr marL="228600" lvl="1" indent="-228600" algn="l" defTabSz="1066800">
            <a:lnSpc>
              <a:spcPct val="90000"/>
            </a:lnSpc>
            <a:spcBef>
              <a:spcPct val="0"/>
            </a:spcBef>
            <a:spcAft>
              <a:spcPct val="20000"/>
            </a:spcAft>
            <a:buChar char="•"/>
          </a:pPr>
          <a:r>
            <a:rPr lang="en-GB" sz="2400" kern="1200" dirty="0"/>
            <a:t>Family support planning.</a:t>
          </a:r>
          <a:endParaRPr lang="en-US" sz="2400" kern="1200" dirty="0"/>
        </a:p>
        <a:p>
          <a:pPr marL="228600" lvl="1" indent="-228600" algn="l" defTabSz="1066800">
            <a:lnSpc>
              <a:spcPct val="90000"/>
            </a:lnSpc>
            <a:spcBef>
              <a:spcPct val="0"/>
            </a:spcBef>
            <a:spcAft>
              <a:spcPct val="20000"/>
            </a:spcAft>
            <a:buChar char="•"/>
          </a:pPr>
          <a:r>
            <a:rPr lang="en-GB" sz="2400" kern="1200" dirty="0"/>
            <a:t>Early Help referrals.</a:t>
          </a:r>
          <a:endParaRPr lang="en-US" sz="2400" kern="1200" dirty="0"/>
        </a:p>
        <a:p>
          <a:pPr marL="228600" lvl="1" indent="-228600" algn="l" defTabSz="1066800">
            <a:lnSpc>
              <a:spcPct val="90000"/>
            </a:lnSpc>
            <a:spcBef>
              <a:spcPct val="0"/>
            </a:spcBef>
            <a:spcAft>
              <a:spcPct val="20000"/>
            </a:spcAft>
            <a:buChar char="•"/>
          </a:pPr>
          <a:r>
            <a:rPr lang="en-GB" sz="2400" kern="1200" dirty="0"/>
            <a:t>Attendance meetings.</a:t>
          </a:r>
          <a:endParaRPr lang="en-US" sz="2400" kern="1200" dirty="0"/>
        </a:p>
        <a:p>
          <a:pPr marL="228600" lvl="1" indent="-228600" algn="l" defTabSz="1066800">
            <a:lnSpc>
              <a:spcPct val="90000"/>
            </a:lnSpc>
            <a:spcBef>
              <a:spcPct val="0"/>
            </a:spcBef>
            <a:spcAft>
              <a:spcPct val="20000"/>
            </a:spcAft>
            <a:buChar char="•"/>
          </a:pPr>
          <a:r>
            <a:rPr lang="en-GB" sz="2400" kern="1200" dirty="0"/>
            <a:t>Practical support.</a:t>
          </a:r>
          <a:endParaRPr lang="en-US" sz="2400" kern="1200" dirty="0"/>
        </a:p>
        <a:p>
          <a:pPr marL="228600" lvl="1" indent="-228600" algn="l" defTabSz="1066800">
            <a:lnSpc>
              <a:spcPct val="90000"/>
            </a:lnSpc>
            <a:spcBef>
              <a:spcPct val="0"/>
            </a:spcBef>
            <a:spcAft>
              <a:spcPct val="20000"/>
            </a:spcAft>
            <a:buChar char="•"/>
          </a:pPr>
          <a:r>
            <a:rPr lang="en-GB" sz="2400" kern="1200" dirty="0"/>
            <a:t>Federation adult relationships.</a:t>
          </a:r>
          <a:endParaRPr lang="en-US" sz="2400" kern="1200" dirty="0"/>
        </a:p>
        <a:p>
          <a:pPr marL="228600" lvl="1" indent="-228600" algn="l" defTabSz="1066800">
            <a:lnSpc>
              <a:spcPct val="90000"/>
            </a:lnSpc>
            <a:spcBef>
              <a:spcPct val="0"/>
            </a:spcBef>
            <a:spcAft>
              <a:spcPct val="20000"/>
            </a:spcAft>
            <a:buChar char="•"/>
          </a:pPr>
          <a:r>
            <a:rPr lang="en-GB" sz="2400" kern="1200" dirty="0"/>
            <a:t>Multi-agency collaboration. </a:t>
          </a:r>
          <a:endParaRPr lang="en-US" sz="2400" kern="1200" dirty="0"/>
        </a:p>
      </dsp:txBody>
      <dsp:txXfrm>
        <a:off x="0" y="2159267"/>
        <a:ext cx="6253019" cy="2885580"/>
      </dsp:txXfrm>
    </dsp:sp>
    <dsp:sp modelId="{EBEAD629-519F-456C-B02C-5870509C226B}">
      <dsp:nvSpPr>
        <dsp:cNvPr id="0" name=""/>
        <dsp:cNvSpPr/>
      </dsp:nvSpPr>
      <dsp:spPr>
        <a:xfrm>
          <a:off x="0" y="5044847"/>
          <a:ext cx="6253019" cy="6753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This represents one of the strongest emerging Federation-wide themes.</a:t>
          </a:r>
          <a:endParaRPr lang="en-US" sz="1700" kern="1200"/>
        </a:p>
      </dsp:txBody>
      <dsp:txXfrm>
        <a:off x="32967" y="5077814"/>
        <a:ext cx="6187085" cy="6093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4B4A16-6501-432E-AED5-980992D2BD90}">
      <dsp:nvSpPr>
        <dsp:cNvPr id="0" name=""/>
        <dsp:cNvSpPr/>
      </dsp:nvSpPr>
      <dsp:spPr>
        <a:xfrm>
          <a:off x="2260699" y="3262963"/>
          <a:ext cx="451654" cy="1942113"/>
        </a:xfrm>
        <a:custGeom>
          <a:avLst/>
          <a:gdLst/>
          <a:ahLst/>
          <a:cxnLst/>
          <a:rect l="0" t="0" r="0" b="0"/>
          <a:pathLst>
            <a:path>
              <a:moveTo>
                <a:pt x="0" y="0"/>
              </a:moveTo>
              <a:lnTo>
                <a:pt x="225827" y="0"/>
              </a:lnTo>
              <a:lnTo>
                <a:pt x="225827" y="1942113"/>
              </a:lnTo>
              <a:lnTo>
                <a:pt x="451654" y="1942113"/>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95415E-BC29-4170-80B6-426194F8DC4C}">
      <dsp:nvSpPr>
        <dsp:cNvPr id="0" name=""/>
        <dsp:cNvSpPr/>
      </dsp:nvSpPr>
      <dsp:spPr>
        <a:xfrm>
          <a:off x="2260699" y="3262963"/>
          <a:ext cx="451654" cy="971056"/>
        </a:xfrm>
        <a:custGeom>
          <a:avLst/>
          <a:gdLst/>
          <a:ahLst/>
          <a:cxnLst/>
          <a:rect l="0" t="0" r="0" b="0"/>
          <a:pathLst>
            <a:path>
              <a:moveTo>
                <a:pt x="0" y="0"/>
              </a:moveTo>
              <a:lnTo>
                <a:pt x="225827" y="0"/>
              </a:lnTo>
              <a:lnTo>
                <a:pt x="225827" y="971056"/>
              </a:lnTo>
              <a:lnTo>
                <a:pt x="451654" y="971056"/>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847D2F-C109-433B-9864-142AE686C6A7}">
      <dsp:nvSpPr>
        <dsp:cNvPr id="0" name=""/>
        <dsp:cNvSpPr/>
      </dsp:nvSpPr>
      <dsp:spPr>
        <a:xfrm>
          <a:off x="2260699" y="3217243"/>
          <a:ext cx="451654" cy="91440"/>
        </a:xfrm>
        <a:custGeom>
          <a:avLst/>
          <a:gdLst/>
          <a:ahLst/>
          <a:cxnLst/>
          <a:rect l="0" t="0" r="0" b="0"/>
          <a:pathLst>
            <a:path>
              <a:moveTo>
                <a:pt x="0" y="45720"/>
              </a:moveTo>
              <a:lnTo>
                <a:pt x="451654" y="45720"/>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DA3562C-4534-4088-915D-DD7D7DBEC854}">
      <dsp:nvSpPr>
        <dsp:cNvPr id="0" name=""/>
        <dsp:cNvSpPr/>
      </dsp:nvSpPr>
      <dsp:spPr>
        <a:xfrm>
          <a:off x="2260699" y="2291906"/>
          <a:ext cx="451654" cy="971056"/>
        </a:xfrm>
        <a:custGeom>
          <a:avLst/>
          <a:gdLst/>
          <a:ahLst/>
          <a:cxnLst/>
          <a:rect l="0" t="0" r="0" b="0"/>
          <a:pathLst>
            <a:path>
              <a:moveTo>
                <a:pt x="0" y="971056"/>
              </a:moveTo>
              <a:lnTo>
                <a:pt x="225827" y="971056"/>
              </a:lnTo>
              <a:lnTo>
                <a:pt x="225827" y="0"/>
              </a:lnTo>
              <a:lnTo>
                <a:pt x="451654" y="0"/>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1D5729-9F4C-4F45-9E63-0DA61281D846}">
      <dsp:nvSpPr>
        <dsp:cNvPr id="0" name=""/>
        <dsp:cNvSpPr/>
      </dsp:nvSpPr>
      <dsp:spPr>
        <a:xfrm>
          <a:off x="2260699" y="1320850"/>
          <a:ext cx="451654" cy="1942113"/>
        </a:xfrm>
        <a:custGeom>
          <a:avLst/>
          <a:gdLst/>
          <a:ahLst/>
          <a:cxnLst/>
          <a:rect l="0" t="0" r="0" b="0"/>
          <a:pathLst>
            <a:path>
              <a:moveTo>
                <a:pt x="0" y="1942113"/>
              </a:moveTo>
              <a:lnTo>
                <a:pt x="225827" y="1942113"/>
              </a:lnTo>
              <a:lnTo>
                <a:pt x="225827" y="0"/>
              </a:lnTo>
              <a:lnTo>
                <a:pt x="451654" y="0"/>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040037-CACB-4501-A59A-D88466806570}">
      <dsp:nvSpPr>
        <dsp:cNvPr id="0" name=""/>
        <dsp:cNvSpPr/>
      </dsp:nvSpPr>
      <dsp:spPr>
        <a:xfrm>
          <a:off x="2428" y="976463"/>
          <a:ext cx="2258271" cy="68877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b="1" kern="1200" dirty="0"/>
            <a:t>Early Intervention</a:t>
          </a:r>
          <a:endParaRPr lang="en-US" sz="1200" kern="1200" dirty="0"/>
        </a:p>
      </dsp:txBody>
      <dsp:txXfrm>
        <a:off x="2428" y="976463"/>
        <a:ext cx="2258271" cy="688772"/>
      </dsp:txXfrm>
    </dsp:sp>
    <dsp:sp modelId="{6DF06D61-7D14-46D6-8883-6764CF38C0E7}">
      <dsp:nvSpPr>
        <dsp:cNvPr id="0" name=""/>
        <dsp:cNvSpPr/>
      </dsp:nvSpPr>
      <dsp:spPr>
        <a:xfrm>
          <a:off x="2428" y="1947520"/>
          <a:ext cx="2258271" cy="68877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t>Multiple schools have already begun moving away from waiting for pupils to become persistently absent.</a:t>
          </a:r>
          <a:endParaRPr lang="en-US" sz="1200" kern="1200" dirty="0"/>
        </a:p>
      </dsp:txBody>
      <dsp:txXfrm>
        <a:off x="2428" y="1947520"/>
        <a:ext cx="2258271" cy="688772"/>
      </dsp:txXfrm>
    </dsp:sp>
    <dsp:sp modelId="{971FEFF8-1218-4F23-9893-8796E15FA91B}">
      <dsp:nvSpPr>
        <dsp:cNvPr id="0" name=""/>
        <dsp:cNvSpPr/>
      </dsp:nvSpPr>
      <dsp:spPr>
        <a:xfrm>
          <a:off x="2428" y="2918577"/>
          <a:ext cx="2258271" cy="68877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t>Successful examples include:</a:t>
          </a:r>
          <a:endParaRPr lang="en-US" sz="1200" kern="1200" dirty="0"/>
        </a:p>
      </dsp:txBody>
      <dsp:txXfrm>
        <a:off x="2428" y="2918577"/>
        <a:ext cx="2258271" cy="688772"/>
      </dsp:txXfrm>
    </dsp:sp>
    <dsp:sp modelId="{C245A46F-2F05-48F9-B57F-CB66A68079BC}">
      <dsp:nvSpPr>
        <dsp:cNvPr id="0" name=""/>
        <dsp:cNvSpPr/>
      </dsp:nvSpPr>
      <dsp:spPr>
        <a:xfrm>
          <a:off x="2712353" y="976463"/>
          <a:ext cx="2258271" cy="68877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t>Monitoring attendance dips below 96%.</a:t>
          </a:r>
          <a:endParaRPr lang="en-US" sz="1200" kern="1200" dirty="0"/>
        </a:p>
      </dsp:txBody>
      <dsp:txXfrm>
        <a:off x="2712353" y="976463"/>
        <a:ext cx="2258271" cy="688772"/>
      </dsp:txXfrm>
    </dsp:sp>
    <dsp:sp modelId="{86E80B03-5388-4D98-BE0E-457B4452B0B1}">
      <dsp:nvSpPr>
        <dsp:cNvPr id="0" name=""/>
        <dsp:cNvSpPr/>
      </dsp:nvSpPr>
      <dsp:spPr>
        <a:xfrm>
          <a:off x="2712353" y="1947520"/>
          <a:ext cx="2258271" cy="68877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t>Tracking repeat illness.</a:t>
          </a:r>
          <a:endParaRPr lang="en-US" sz="1200" kern="1200" dirty="0"/>
        </a:p>
      </dsp:txBody>
      <dsp:txXfrm>
        <a:off x="2712353" y="1947520"/>
        <a:ext cx="2258271" cy="688772"/>
      </dsp:txXfrm>
    </dsp:sp>
    <dsp:sp modelId="{C53EED32-FD4E-475B-856E-A3E228566771}">
      <dsp:nvSpPr>
        <dsp:cNvPr id="0" name=""/>
        <dsp:cNvSpPr/>
      </dsp:nvSpPr>
      <dsp:spPr>
        <a:xfrm>
          <a:off x="2712353" y="2918577"/>
          <a:ext cx="2258271" cy="68877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t>Monitoring patterns of lateness.</a:t>
          </a:r>
          <a:endParaRPr lang="en-US" sz="1200" kern="1200" dirty="0"/>
        </a:p>
      </dsp:txBody>
      <dsp:txXfrm>
        <a:off x="2712353" y="2918577"/>
        <a:ext cx="2258271" cy="688772"/>
      </dsp:txXfrm>
    </dsp:sp>
    <dsp:sp modelId="{3367B2B1-743A-437F-85E9-430576E98DCE}">
      <dsp:nvSpPr>
        <dsp:cNvPr id="0" name=""/>
        <dsp:cNvSpPr/>
      </dsp:nvSpPr>
      <dsp:spPr>
        <a:xfrm>
          <a:off x="2712353" y="3889633"/>
          <a:ext cx="2258271" cy="68877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t>Flagging Monday and Friday absence trends.</a:t>
          </a:r>
          <a:endParaRPr lang="en-US" sz="1200" kern="1200" dirty="0"/>
        </a:p>
      </dsp:txBody>
      <dsp:txXfrm>
        <a:off x="2712353" y="3889633"/>
        <a:ext cx="2258271" cy="688772"/>
      </dsp:txXfrm>
    </dsp:sp>
    <dsp:sp modelId="{0F47D42C-166F-46E5-8FBA-AC4E8DEE6ACE}">
      <dsp:nvSpPr>
        <dsp:cNvPr id="0" name=""/>
        <dsp:cNvSpPr/>
      </dsp:nvSpPr>
      <dsp:spPr>
        <a:xfrm>
          <a:off x="2712353" y="4860690"/>
          <a:ext cx="2258271" cy="68877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t>Monitoring attendance trajectories. </a:t>
          </a:r>
          <a:endParaRPr lang="en-US" sz="1200" kern="1200" dirty="0"/>
        </a:p>
      </dsp:txBody>
      <dsp:txXfrm>
        <a:off x="2712353" y="4860690"/>
        <a:ext cx="2258271" cy="688772"/>
      </dsp:txXfrm>
    </dsp:sp>
    <dsp:sp modelId="{8FACF7EE-5D4F-4C87-9B41-BCD0E5C99B37}">
      <dsp:nvSpPr>
        <dsp:cNvPr id="0" name=""/>
        <dsp:cNvSpPr/>
      </dsp:nvSpPr>
      <dsp:spPr>
        <a:xfrm>
          <a:off x="2428" y="3889633"/>
          <a:ext cx="2258271" cy="68877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t>This preventative approach is strongly aligned with current DfE guidance.</a:t>
          </a:r>
          <a:endParaRPr lang="en-US" sz="1200" kern="1200" dirty="0"/>
        </a:p>
      </dsp:txBody>
      <dsp:txXfrm>
        <a:off x="2428" y="3889633"/>
        <a:ext cx="2258271" cy="68877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111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11188"/>
          </a:xfrm>
          <a:prstGeom prst="rect">
            <a:avLst/>
          </a:prstGeom>
        </p:spPr>
        <p:txBody>
          <a:bodyPr vert="horz" lIns="91440" tIns="45720" rIns="91440" bIns="45720" rtlCol="0"/>
          <a:lstStyle>
            <a:lvl1pPr algn="r">
              <a:defRPr sz="1200"/>
            </a:lvl1pPr>
          </a:lstStyle>
          <a:p>
            <a:fld id="{663F6EBB-9D4F-483C-AC0B-310F922DD882}" type="datetimeFigureOut">
              <a:t>10/19/2026</a:t>
            </a:fld>
            <a:endParaRPr lang="en-GB"/>
          </a:p>
        </p:txBody>
      </p:sp>
      <p:sp>
        <p:nvSpPr>
          <p:cNvPr id="4" name="Slide Image Placeholder 3"/>
          <p:cNvSpPr>
            <a:spLocks noGrp="1" noRot="1" noChangeAspect="1"/>
          </p:cNvSpPr>
          <p:nvPr>
            <p:ph type="sldImg" idx="2"/>
          </p:nvPr>
        </p:nvSpPr>
        <p:spPr>
          <a:xfrm>
            <a:off x="-228600" y="1524000"/>
            <a:ext cx="7315200" cy="41148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67400"/>
            <a:ext cx="5486400" cy="48006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11580813"/>
            <a:ext cx="2971800" cy="6111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580813"/>
            <a:ext cx="2971800" cy="611187"/>
          </a:xfrm>
          <a:prstGeom prst="rect">
            <a:avLst/>
          </a:prstGeom>
        </p:spPr>
        <p:txBody>
          <a:bodyPr vert="horz" lIns="91440" tIns="45720" rIns="91440" bIns="45720" rtlCol="0" anchor="b"/>
          <a:lstStyle>
            <a:lvl1pPr algn="r">
              <a:defRPr sz="1200"/>
            </a:lvl1pPr>
          </a:lstStyle>
          <a:p>
            <a:fld id="{9314313B-71DF-413B-8E4E-BD4394338B7C}" type="slidenum">
              <a:t>‹#›</a:t>
            </a:fld>
            <a:endParaRPr lang="en-GB"/>
          </a:p>
        </p:txBody>
      </p:sp>
    </p:spTree>
    <p:extLst>
      <p:ext uri="{BB962C8B-B14F-4D97-AF65-F5344CB8AC3E}">
        <p14:creationId xmlns:p14="http://schemas.microsoft.com/office/powerpoint/2010/main" val="9583050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Visual on this slide was generated with Microsoft Copilot.</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Visual on this slide was generated with Microsoft Copilot.</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Visual on this slide was generated with Microsoft Copilot.
[/Sources]</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jp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hyperlink" Target="https://lehighvalleyramblings.blogspot.com/2012/01/my-norco-attendance-report-card-is.html" TargetMode="External"/><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creativecertificates.com/attendance-award-certificates/" TargetMode="External"/><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hyperlink" Target="https://flatworldknowledge.lardbucket.org/books/a-primer-on-social-problems/s13-the-changing-family.html" TargetMode="External"/><Relationship Id="rId7" Type="http://schemas.openxmlformats.org/officeDocument/2006/relationships/diagramColors" Target="../diagrams/colors2.xml"/><Relationship Id="rId2" Type="http://schemas.openxmlformats.org/officeDocument/2006/relationships/image" Target="../media/image7.jpg"/><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8" Type="http://schemas.openxmlformats.org/officeDocument/2006/relationships/hyperlink" Target="https://www.mead.surrey.sch.uk/parentportal/newsletter/?id=65" TargetMode="External"/><Relationship Id="rId3" Type="http://schemas.openxmlformats.org/officeDocument/2006/relationships/diagramLayout" Target="../diagrams/layout3.xml"/><Relationship Id="rId7" Type="http://schemas.openxmlformats.org/officeDocument/2006/relationships/image" Target="../media/image8.png"/><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headteacherchat.com/attendance" TargetMode="External"/><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mnt/data/generated_image_8F8B13B71AC9_01.png"/>
          <p:cNvPicPr>
            <a:picLocks noChangeAspect="1"/>
          </p:cNvPicPr>
          <p:nvPr/>
        </p:nvPicPr>
        <p:blipFill>
          <a:blip r:embed="rId3"/>
          <a:stretch>
            <a:fillRect/>
          </a:stretch>
        </p:blipFill>
        <p:spPr>
          <a:xfrm>
            <a:off x="0" y="0"/>
            <a:ext cx="12188952" cy="6858000"/>
          </a:xfrm>
          <a:prstGeom prst="rect">
            <a:avLst/>
          </a:prstGeom>
        </p:spPr>
      </p:pic>
      <p:sp>
        <p:nvSpPr>
          <p:cNvPr id="3" name="Shape 0"/>
          <p:cNvSpPr/>
          <p:nvPr/>
        </p:nvSpPr>
        <p:spPr>
          <a:xfrm>
            <a:off x="0" y="0"/>
            <a:ext cx="12188952" cy="6858000"/>
          </a:xfrm>
          <a:prstGeom prst="rect">
            <a:avLst/>
          </a:prstGeom>
          <a:solidFill>
            <a:srgbClr val="0B1F3A">
              <a:alpha val="65000"/>
            </a:srgbClr>
          </a:solidFill>
          <a:ln w="12700">
            <a:solidFill>
              <a:srgbClr val="0B1F3A">
                <a:alpha val="0"/>
              </a:srgbClr>
            </a:solidFill>
            <a:prstDash val="solid"/>
          </a:ln>
        </p:spPr>
        <p:txBody>
          <a:bodyPr/>
          <a:lstStyle/>
          <a:p>
            <a:endParaRPr lang="en-GB"/>
          </a:p>
        </p:txBody>
      </p:sp>
      <p:sp>
        <p:nvSpPr>
          <p:cNvPr id="4" name="Text 1"/>
          <p:cNvSpPr/>
          <p:nvPr/>
        </p:nvSpPr>
        <p:spPr>
          <a:xfrm>
            <a:off x="548640" y="1097280"/>
            <a:ext cx="7315200" cy="914400"/>
          </a:xfrm>
          <a:prstGeom prst="rect">
            <a:avLst/>
          </a:prstGeom>
          <a:noFill/>
          <a:ln/>
        </p:spPr>
        <p:txBody>
          <a:bodyPr wrap="square" lIns="91440" tIns="45720" rIns="91440" bIns="45720" rtlCol="0" anchor="ctr"/>
          <a:lstStyle/>
          <a:p>
            <a:pPr marL="0" indent="0">
              <a:buNone/>
            </a:pPr>
            <a:r>
              <a:rPr lang="en-US" sz="2400" b="1" dirty="0">
                <a:solidFill>
                  <a:srgbClr val="FFFFFF"/>
                </a:solidFill>
              </a:rPr>
              <a:t>Cadmus Family of Schools</a:t>
            </a:r>
            <a:endParaRPr lang="en-US" sz="2400" dirty="0"/>
          </a:p>
          <a:p>
            <a:r>
              <a:rPr lang="en-US" sz="2400" b="1" dirty="0">
                <a:solidFill>
                  <a:srgbClr val="FFFFFF"/>
                </a:solidFill>
              </a:rPr>
              <a:t>Strategic Attendance Best Practi</a:t>
            </a:r>
            <a:r>
              <a:rPr lang="en-US" sz="2400" b="1">
                <a:solidFill>
                  <a:srgbClr val="FFFFFF"/>
                </a:solidFill>
              </a:rPr>
              <a:t>ce Review Practice 2026</a:t>
            </a:r>
            <a:endParaRPr lang="en-US" sz="2400"/>
          </a:p>
        </p:txBody>
      </p:sp>
      <p:sp>
        <p:nvSpPr>
          <p:cNvPr id="5" name="Text 2"/>
          <p:cNvSpPr/>
          <p:nvPr/>
        </p:nvSpPr>
        <p:spPr>
          <a:xfrm>
            <a:off x="548640" y="2377440"/>
            <a:ext cx="3657600" cy="0"/>
          </a:xfrm>
          <a:prstGeom prst="rect">
            <a:avLst/>
          </a:prstGeom>
          <a:noFill/>
          <a:ln/>
        </p:spPr>
        <p:txBody>
          <a:bodyPr wrap="square" rtlCol="0" anchor="ctr"/>
          <a:lstStyle/>
          <a:p>
            <a:pPr marL="0" indent="0">
              <a:buNone/>
            </a:pPr>
            <a:r>
              <a:rPr lang="en-US" sz="1400" dirty="0">
                <a:solidFill>
                  <a:srgbClr val="FFFFFF"/>
                </a:solidFill>
              </a:rPr>
              <a:t>Prepared by Max Vlahakis</a:t>
            </a:r>
            <a:endParaRPr lang="en-US"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0"/>
          <p:cNvSpPr/>
          <p:nvPr/>
        </p:nvSpPr>
        <p:spPr>
          <a:xfrm>
            <a:off x="589560" y="856180"/>
            <a:ext cx="4560584" cy="1128068"/>
          </a:xfrm>
          <a:prstGeom prst="rect">
            <a:avLst/>
          </a:prstGeom>
        </p:spPr>
        <p:txBody>
          <a:bodyPr vert="horz" lIns="91440" tIns="45720" rIns="91440" bIns="45720" rtlCol="0" anchor="ctr">
            <a:normAutofit/>
          </a:bodyPr>
          <a:lstStyle/>
          <a:p>
            <a:pPr marL="0" indent="0">
              <a:lnSpc>
                <a:spcPct val="90000"/>
              </a:lnSpc>
              <a:spcBef>
                <a:spcPct val="0"/>
              </a:spcBef>
              <a:spcAft>
                <a:spcPts val="600"/>
              </a:spcAft>
            </a:pPr>
            <a:r>
              <a:rPr lang="en-US" sz="4000" b="1">
                <a:latin typeface="+mj-lt"/>
                <a:ea typeface="+mj-ea"/>
                <a:cs typeface="+mj-cs"/>
              </a:rPr>
              <a:t>Executive Summary</a:t>
            </a:r>
            <a:endParaRPr lang="en-US" sz="4000">
              <a:latin typeface="+mj-lt"/>
              <a:ea typeface="+mj-ea"/>
              <a:cs typeface="+mj-cs"/>
            </a:endParaRPr>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1"/>
          <p:cNvSpPr/>
          <p:nvPr/>
        </p:nvSpPr>
        <p:spPr>
          <a:xfrm>
            <a:off x="590719" y="2330505"/>
            <a:ext cx="4559425" cy="3979585"/>
          </a:xfrm>
          <a:prstGeom prst="rect">
            <a:avLst/>
          </a:prstGeom>
        </p:spPr>
        <p:txBody>
          <a:bodyPr vert="horz" lIns="91440" tIns="45720" rIns="91440" bIns="45720" rtlCol="0" anchor="ctr">
            <a:normAutofit lnSpcReduction="10000"/>
          </a:bodyPr>
          <a:lstStyle/>
          <a:p>
            <a:pPr indent="-228600">
              <a:lnSpc>
                <a:spcPct val="90000"/>
              </a:lnSpc>
              <a:spcAft>
                <a:spcPts val="600"/>
              </a:spcAft>
              <a:buFont typeface="Arial" panose="020B0604020202020204" pitchFamily="34" charset="0"/>
              <a:buChar char="•"/>
            </a:pPr>
            <a:r>
              <a:rPr lang="en-US" sz="1900"/>
              <a:t>This review draws together attendance evaluations across:</a:t>
            </a:r>
          </a:p>
          <a:p>
            <a:pPr marL="285750" indent="-228600">
              <a:lnSpc>
                <a:spcPct val="90000"/>
              </a:lnSpc>
              <a:spcAft>
                <a:spcPts val="600"/>
              </a:spcAft>
              <a:buFont typeface="Arial" panose="020B0604020202020204" pitchFamily="34" charset="0"/>
              <a:buChar char="•"/>
            </a:pPr>
            <a:r>
              <a:rPr lang="en-US" sz="1900" dirty="0" err="1"/>
              <a:t>Alumwell</a:t>
            </a:r>
            <a:r>
              <a:rPr lang="en-US" sz="1900" dirty="0"/>
              <a:t> Infant School</a:t>
            </a:r>
          </a:p>
          <a:p>
            <a:pPr marL="285750" indent="-228600">
              <a:lnSpc>
                <a:spcPct val="90000"/>
              </a:lnSpc>
              <a:spcAft>
                <a:spcPts val="600"/>
              </a:spcAft>
              <a:buFont typeface="Arial" panose="020B0604020202020204" pitchFamily="34" charset="0"/>
              <a:buChar char="•"/>
            </a:pPr>
            <a:r>
              <a:rPr lang="en-US" sz="1900" dirty="0" err="1"/>
              <a:t>Alumwell</a:t>
            </a:r>
            <a:r>
              <a:rPr lang="en-US" sz="1900" dirty="0"/>
              <a:t> Junior School</a:t>
            </a:r>
          </a:p>
          <a:p>
            <a:pPr marL="285750" indent="-228600">
              <a:lnSpc>
                <a:spcPct val="90000"/>
              </a:lnSpc>
              <a:spcAft>
                <a:spcPts val="600"/>
              </a:spcAft>
              <a:buFont typeface="Arial" panose="020B0604020202020204" pitchFamily="34" charset="0"/>
              <a:buChar char="•"/>
            </a:pPr>
            <a:r>
              <a:rPr lang="en-US" sz="1900"/>
              <a:t>Butts Primary School</a:t>
            </a:r>
          </a:p>
          <a:p>
            <a:pPr marL="285750" indent="-228600">
              <a:lnSpc>
                <a:spcPct val="90000"/>
              </a:lnSpc>
              <a:spcAft>
                <a:spcPts val="600"/>
              </a:spcAft>
              <a:buFont typeface="Arial" panose="020B0604020202020204" pitchFamily="34" charset="0"/>
              <a:buChar char="•"/>
            </a:pPr>
            <a:r>
              <a:rPr lang="en-US" sz="1900" dirty="0" err="1"/>
              <a:t>Chuckery</a:t>
            </a:r>
            <a:r>
              <a:rPr lang="en-US" sz="1900" dirty="0"/>
              <a:t> Primary School</a:t>
            </a:r>
          </a:p>
          <a:p>
            <a:pPr marL="285750" indent="-228600">
              <a:lnSpc>
                <a:spcPct val="90000"/>
              </a:lnSpc>
              <a:spcAft>
                <a:spcPts val="600"/>
              </a:spcAft>
              <a:buFont typeface="Arial" panose="020B0604020202020204" pitchFamily="34" charset="0"/>
              <a:buChar char="•"/>
            </a:pPr>
            <a:r>
              <a:rPr lang="en-US" sz="1900" dirty="0" err="1"/>
              <a:t>Leighswood</a:t>
            </a:r>
            <a:r>
              <a:rPr lang="en-US" sz="1900" dirty="0"/>
              <a:t> School</a:t>
            </a:r>
          </a:p>
          <a:p>
            <a:pPr marL="285750" indent="-228600">
              <a:lnSpc>
                <a:spcPct val="90000"/>
              </a:lnSpc>
              <a:spcAft>
                <a:spcPts val="600"/>
              </a:spcAft>
              <a:buFont typeface="Arial" panose="020B0604020202020204" pitchFamily="34" charset="0"/>
              <a:buChar char="•"/>
            </a:pPr>
            <a:r>
              <a:rPr lang="en-US" sz="1900"/>
              <a:t>Millfield Primary School</a:t>
            </a:r>
          </a:p>
          <a:p>
            <a:pPr marL="285750" indent="-228600">
              <a:lnSpc>
                <a:spcPct val="90000"/>
              </a:lnSpc>
              <a:spcAft>
                <a:spcPts val="600"/>
              </a:spcAft>
              <a:buFont typeface="Arial" panose="020B0604020202020204" pitchFamily="34" charset="0"/>
              <a:buChar char="•"/>
            </a:pPr>
            <a:r>
              <a:rPr lang="en-US" sz="1900"/>
              <a:t>Palfrey Junior School</a:t>
            </a:r>
          </a:p>
          <a:p>
            <a:pPr marL="285750" indent="-228600">
              <a:lnSpc>
                <a:spcPct val="90000"/>
              </a:lnSpc>
              <a:spcAft>
                <a:spcPts val="600"/>
              </a:spcAft>
              <a:buFont typeface="Arial" panose="020B0604020202020204" pitchFamily="34" charset="0"/>
              <a:buChar char="•"/>
            </a:pPr>
            <a:r>
              <a:rPr lang="en-US" sz="1900">
                <a:ea typeface="Calibri" panose="020F0502020204030204"/>
                <a:cs typeface="Calibri" panose="020F0502020204030204"/>
              </a:rPr>
              <a:t>Whitehall Junior School</a:t>
            </a:r>
            <a:endParaRPr lang="en-US" sz="1900" dirty="0"/>
          </a:p>
          <a:p>
            <a:pPr>
              <a:lnSpc>
                <a:spcPct val="90000"/>
              </a:lnSpc>
              <a:spcAft>
                <a:spcPts val="600"/>
              </a:spcAft>
            </a:pPr>
            <a:r>
              <a:rPr lang="en-US" sz="1900"/>
              <a:t>and evaluates practice against the 2025 Ofsted School Inspection Toolkit and DfE attendance expectations. </a:t>
            </a:r>
            <a:endParaRPr lang="en-US" sz="1900">
              <a:ea typeface="Calibri" panose="020F0502020204030204"/>
              <a:cs typeface="Calibri" panose="020F0502020204030204"/>
            </a:endParaRPr>
          </a:p>
          <a:p>
            <a:pPr marL="0" indent="-228600">
              <a:lnSpc>
                <a:spcPct val="90000"/>
              </a:lnSpc>
              <a:spcAft>
                <a:spcPts val="600"/>
              </a:spcAft>
              <a:buFont typeface="Arial" panose="020B0604020202020204" pitchFamily="34" charset="0"/>
              <a:buChar char="•"/>
            </a:pPr>
            <a:endParaRPr lang="en-US" sz="1900"/>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 0" descr="/mnt/data/generated_image_8F8B13B71AC9_02.png"/>
          <p:cNvPicPr>
            <a:picLocks noChangeAspect="1"/>
          </p:cNvPicPr>
          <p:nvPr/>
        </p:nvPicPr>
        <p:blipFill>
          <a:blip r:embed="rId3"/>
          <a:srcRect l="17001" r="14142" b="1"/>
          <a:stretch>
            <a:fillRect/>
          </a:stretch>
        </p:blipFill>
        <p:spPr>
          <a:xfrm>
            <a:off x="5977788" y="799352"/>
            <a:ext cx="5425410" cy="525929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5"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wo colleagues planning on board with sticky notes">
            <a:extLst>
              <a:ext uri="{FF2B5EF4-FFF2-40B4-BE49-F238E27FC236}">
                <a16:creationId xmlns:a16="http://schemas.microsoft.com/office/drawing/2014/main" id="{9B7B4868-2058-8928-99A9-049531646C9C}"/>
              </a:ext>
            </a:extLst>
          </p:cNvPr>
          <p:cNvPicPr>
            <a:picLocks noChangeAspect="1"/>
          </p:cNvPicPr>
          <p:nvPr/>
        </p:nvPicPr>
        <p:blipFill>
          <a:blip r:embed="rId2"/>
          <a:srcRect r="40734" b="-1"/>
          <a:stretch>
            <a:fillRect/>
          </a:stretch>
        </p:blipFill>
        <p:spPr>
          <a:xfrm>
            <a:off x="6117081" y="10"/>
            <a:ext cx="6088971" cy="6857990"/>
          </a:xfrm>
          <a:prstGeom prst="rect">
            <a:avLst/>
          </a:prstGeom>
        </p:spPr>
      </p:pic>
      <p:sp useBgFill="1">
        <p:nvSpPr>
          <p:cNvPr id="27" name="Rectangle 26">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9" name="Rectangle 28">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02CCCBB7-119A-DFD8-B62F-AB2F10B46D40}"/>
              </a:ext>
            </a:extLst>
          </p:cNvPr>
          <p:cNvSpPr txBox="1"/>
          <p:nvPr/>
        </p:nvSpPr>
        <p:spPr>
          <a:xfrm>
            <a:off x="1" y="160619"/>
            <a:ext cx="6096000" cy="6697381"/>
          </a:xfrm>
          <a:prstGeom prst="rect">
            <a:avLst/>
          </a:prstGeom>
          <a:noFill/>
        </p:spPr>
        <p:txBody>
          <a:bodyPr wrap="square">
            <a:spAutoFit/>
          </a:bodyPr>
          <a:lstStyle/>
          <a:p>
            <a:pPr>
              <a:lnSpc>
                <a:spcPct val="100000"/>
              </a:lnSpc>
              <a:spcAft>
                <a:spcPts val="800"/>
              </a:spcAft>
              <a:buNone/>
            </a:pPr>
            <a:r>
              <a:rPr lang="en-GB" sz="1600" b="1" kern="100" dirty="0">
                <a:effectLst/>
                <a:latin typeface="+mn-lt"/>
                <a:ea typeface="Aptos" panose="020B0004020202020204" pitchFamily="34" charset="0"/>
                <a:cs typeface="Times New Roman" panose="02020603050405020304" pitchFamily="18" charset="0"/>
              </a:rPr>
              <a:t>A clear Federation-wide picture emerges.</a:t>
            </a:r>
            <a:endParaRPr lang="en-GB" sz="1600" kern="100" dirty="0">
              <a:effectLst/>
              <a:latin typeface="+mn-lt"/>
              <a:ea typeface="Aptos" panose="020B0004020202020204" pitchFamily="34" charset="0"/>
              <a:cs typeface="Times New Roman" panose="02020603050405020304" pitchFamily="18" charset="0"/>
            </a:endParaRPr>
          </a:p>
          <a:p>
            <a:pPr>
              <a:lnSpc>
                <a:spcPct val="100000"/>
              </a:lnSpc>
              <a:spcAft>
                <a:spcPts val="800"/>
              </a:spcAft>
              <a:buNone/>
            </a:pPr>
            <a:r>
              <a:rPr lang="en-GB" sz="1600" kern="100" dirty="0">
                <a:effectLst/>
                <a:latin typeface="+mn-lt"/>
                <a:ea typeface="Aptos" panose="020B0004020202020204" pitchFamily="34" charset="0"/>
                <a:cs typeface="Times New Roman" panose="02020603050405020304" pitchFamily="18" charset="0"/>
              </a:rPr>
              <a:t>Across all schools, leaders have successfully moved attendance beyond a compliance exercise and increasingly recognise attendance as a safeguarding, inclusion and school improvement priority. Attendance is viewed through the lens of family circumstances, SEND, wellbeing, vulnerability and belonging. This represents a significant strength and aligns closely with current national expectations. </a:t>
            </a:r>
          </a:p>
          <a:p>
            <a:pPr>
              <a:lnSpc>
                <a:spcPct val="100000"/>
              </a:lnSpc>
              <a:spcAft>
                <a:spcPts val="800"/>
              </a:spcAft>
              <a:buNone/>
            </a:pPr>
            <a:r>
              <a:rPr lang="en-GB" sz="1600" kern="100" dirty="0">
                <a:effectLst/>
                <a:latin typeface="+mn-lt"/>
                <a:ea typeface="Aptos" panose="020B0004020202020204" pitchFamily="34" charset="0"/>
                <a:cs typeface="Times New Roman" panose="02020603050405020304" pitchFamily="18" charset="0"/>
              </a:rPr>
              <a:t>The strongest school practice demonstrate:</a:t>
            </a:r>
          </a:p>
          <a:p>
            <a:pPr marL="342900" lvl="0" indent="-342900">
              <a:lnSpc>
                <a:spcPct val="100000"/>
              </a:lnSpc>
              <a:spcAft>
                <a:spcPts val="800"/>
              </a:spcAft>
              <a:buSzPts val="1000"/>
              <a:buFont typeface="Symbol" panose="05050102010706020507" pitchFamily="18" charset="2"/>
              <a:buChar char=""/>
              <a:tabLst>
                <a:tab pos="457200" algn="l"/>
              </a:tabLst>
            </a:pPr>
            <a:r>
              <a:rPr lang="en-GB" sz="1600" kern="100" dirty="0">
                <a:effectLst/>
                <a:latin typeface="+mn-lt"/>
                <a:ea typeface="Aptos" panose="020B0004020202020204" pitchFamily="34" charset="0"/>
                <a:cs typeface="Times New Roman" panose="02020603050405020304" pitchFamily="18" charset="0"/>
              </a:rPr>
              <a:t>Attendance embedded within safeguarding.</a:t>
            </a:r>
          </a:p>
          <a:p>
            <a:pPr marL="342900" lvl="0" indent="-342900">
              <a:lnSpc>
                <a:spcPct val="100000"/>
              </a:lnSpc>
              <a:spcAft>
                <a:spcPts val="800"/>
              </a:spcAft>
              <a:buSzPts val="1000"/>
              <a:buFont typeface="Symbol" panose="05050102010706020507" pitchFamily="18" charset="2"/>
              <a:buChar char=""/>
              <a:tabLst>
                <a:tab pos="457200" algn="l"/>
              </a:tabLst>
            </a:pPr>
            <a:r>
              <a:rPr lang="en-GB" sz="1600" kern="100" dirty="0">
                <a:effectLst/>
                <a:latin typeface="+mn-lt"/>
                <a:ea typeface="Aptos" panose="020B0004020202020204" pitchFamily="34" charset="0"/>
                <a:cs typeface="Times New Roman" panose="02020603050405020304" pitchFamily="18" charset="0"/>
              </a:rPr>
              <a:t>Whole-family working.</a:t>
            </a:r>
          </a:p>
          <a:p>
            <a:pPr marL="342900" lvl="0" indent="-342900">
              <a:lnSpc>
                <a:spcPct val="100000"/>
              </a:lnSpc>
              <a:spcAft>
                <a:spcPts val="800"/>
              </a:spcAft>
              <a:buSzPts val="1000"/>
              <a:buFont typeface="Symbol" panose="05050102010706020507" pitchFamily="18" charset="2"/>
              <a:buChar char=""/>
              <a:tabLst>
                <a:tab pos="457200" algn="l"/>
              </a:tabLst>
            </a:pPr>
            <a:r>
              <a:rPr lang="en-GB" sz="1600" kern="100" dirty="0">
                <a:effectLst/>
                <a:latin typeface="+mn-lt"/>
                <a:ea typeface="Aptos" panose="020B0004020202020204" pitchFamily="34" charset="0"/>
                <a:cs typeface="Times New Roman" panose="02020603050405020304" pitchFamily="18" charset="0"/>
              </a:rPr>
              <a:t>Early intervention.</a:t>
            </a:r>
          </a:p>
          <a:p>
            <a:pPr marL="342900" lvl="0" indent="-342900">
              <a:lnSpc>
                <a:spcPct val="100000"/>
              </a:lnSpc>
              <a:spcAft>
                <a:spcPts val="800"/>
              </a:spcAft>
              <a:buSzPts val="1000"/>
              <a:buFont typeface="Symbol" panose="05050102010706020507" pitchFamily="18" charset="2"/>
              <a:buChar char=""/>
              <a:tabLst>
                <a:tab pos="457200" algn="l"/>
              </a:tabLst>
            </a:pPr>
            <a:r>
              <a:rPr lang="en-GB" sz="1600" kern="100" dirty="0">
                <a:effectLst/>
                <a:latin typeface="+mn-lt"/>
                <a:ea typeface="Aptos" panose="020B0004020202020204" pitchFamily="34" charset="0"/>
                <a:cs typeface="Times New Roman" panose="02020603050405020304" pitchFamily="18" charset="0"/>
              </a:rPr>
              <a:t>Strong relationships with families.</a:t>
            </a:r>
          </a:p>
          <a:p>
            <a:pPr marL="342900" lvl="0" indent="-342900">
              <a:lnSpc>
                <a:spcPct val="100000"/>
              </a:lnSpc>
              <a:spcAft>
                <a:spcPts val="800"/>
              </a:spcAft>
              <a:buSzPts val="1000"/>
              <a:buFont typeface="Symbol" panose="05050102010706020507" pitchFamily="18" charset="2"/>
              <a:buChar char=""/>
              <a:tabLst>
                <a:tab pos="457200" algn="l"/>
              </a:tabLst>
            </a:pPr>
            <a:r>
              <a:rPr lang="en-GB" sz="1600" kern="100" dirty="0">
                <a:effectLst/>
                <a:latin typeface="+mn-lt"/>
                <a:ea typeface="Aptos" panose="020B0004020202020204" pitchFamily="34" charset="0"/>
                <a:cs typeface="Times New Roman" panose="02020603050405020304" pitchFamily="18" charset="0"/>
              </a:rPr>
              <a:t>Multi-agency collaboration.</a:t>
            </a:r>
          </a:p>
          <a:p>
            <a:pPr marL="342900" lvl="0" indent="-342900">
              <a:lnSpc>
                <a:spcPct val="100000"/>
              </a:lnSpc>
              <a:spcAft>
                <a:spcPts val="800"/>
              </a:spcAft>
              <a:buSzPts val="1000"/>
              <a:buFont typeface="Symbol" panose="05050102010706020507" pitchFamily="18" charset="2"/>
              <a:buChar char=""/>
              <a:tabLst>
                <a:tab pos="457200" algn="l"/>
              </a:tabLst>
            </a:pPr>
            <a:r>
              <a:rPr lang="en-GB" sz="1600" kern="100" dirty="0">
                <a:effectLst/>
                <a:latin typeface="+mn-lt"/>
                <a:ea typeface="Aptos" panose="020B0004020202020204" pitchFamily="34" charset="0"/>
                <a:cs typeface="Times New Roman" panose="02020603050405020304" pitchFamily="18" charset="0"/>
              </a:rPr>
              <a:t>SEND-informed practice.</a:t>
            </a:r>
          </a:p>
          <a:p>
            <a:pPr marL="342900" lvl="0" indent="-342900">
              <a:lnSpc>
                <a:spcPct val="100000"/>
              </a:lnSpc>
              <a:spcAft>
                <a:spcPts val="800"/>
              </a:spcAft>
              <a:buSzPts val="1000"/>
              <a:buFont typeface="Symbol" panose="05050102010706020507" pitchFamily="18" charset="2"/>
              <a:buChar char=""/>
              <a:tabLst>
                <a:tab pos="457200" algn="l"/>
              </a:tabLst>
            </a:pPr>
            <a:r>
              <a:rPr lang="en-GB" sz="1600" kern="100" dirty="0">
                <a:effectLst/>
                <a:latin typeface="+mn-lt"/>
                <a:ea typeface="Aptos" panose="020B0004020202020204" pitchFamily="34" charset="0"/>
                <a:cs typeface="Times New Roman" panose="02020603050405020304" pitchFamily="18" charset="0"/>
              </a:rPr>
              <a:t>Increasingly sophisticated attendance intelligence.</a:t>
            </a:r>
          </a:p>
          <a:p>
            <a:pPr marL="342900" lvl="0" indent="-342900">
              <a:lnSpc>
                <a:spcPct val="100000"/>
              </a:lnSpc>
              <a:spcAft>
                <a:spcPts val="800"/>
              </a:spcAft>
              <a:buSzPts val="1000"/>
              <a:buFont typeface="Symbol" panose="05050102010706020507" pitchFamily="18" charset="2"/>
              <a:buChar char=""/>
              <a:tabLst>
                <a:tab pos="457200" algn="l"/>
              </a:tabLst>
            </a:pPr>
            <a:r>
              <a:rPr lang="en-GB" sz="1600" kern="100" dirty="0">
                <a:effectLst/>
                <a:latin typeface="+mn-lt"/>
                <a:ea typeface="Aptos" panose="020B0004020202020204" pitchFamily="34" charset="0"/>
                <a:cs typeface="Times New Roman" panose="02020603050405020304" pitchFamily="18" charset="0"/>
              </a:rPr>
              <a:t>Visible leadership.</a:t>
            </a:r>
          </a:p>
          <a:p>
            <a:pPr marL="342900" lvl="0" indent="-342900">
              <a:lnSpc>
                <a:spcPct val="100000"/>
              </a:lnSpc>
              <a:spcAft>
                <a:spcPts val="800"/>
              </a:spcAft>
              <a:buSzPts val="1000"/>
              <a:buFont typeface="Symbol" panose="05050102010706020507" pitchFamily="18" charset="2"/>
              <a:buChar char=""/>
              <a:tabLst>
                <a:tab pos="457200" algn="l"/>
              </a:tabLst>
            </a:pPr>
            <a:r>
              <a:rPr lang="en-GB" sz="1600" kern="100" dirty="0">
                <a:effectLst/>
                <a:latin typeface="+mn-lt"/>
                <a:ea typeface="Aptos" panose="020B0004020202020204" pitchFamily="34" charset="0"/>
                <a:cs typeface="Times New Roman" panose="02020603050405020304" pitchFamily="18" charset="0"/>
              </a:rPr>
              <a:t>Strong attendance cultures. </a:t>
            </a:r>
          </a:p>
          <a:p>
            <a:pPr>
              <a:lnSpc>
                <a:spcPct val="100000"/>
              </a:lnSpc>
              <a:spcAft>
                <a:spcPts val="800"/>
              </a:spcAft>
              <a:buNone/>
            </a:pPr>
            <a:r>
              <a:rPr lang="en-GB" sz="1600" kern="100" dirty="0">
                <a:effectLst/>
                <a:latin typeface="+mn-lt"/>
                <a:ea typeface="Aptos" panose="020B0004020202020204" pitchFamily="34" charset="0"/>
                <a:cs typeface="Times New Roman" panose="02020603050405020304" pitchFamily="18" charset="0"/>
              </a:rPr>
              <a:t>The Federation's greatest challenge is no longer establishing systems. Instead, the next phase must focus on reducing persistent absence among vulnerable groups and evidencing the measurable impact of attendance interventions</a:t>
            </a:r>
            <a:r>
              <a:rPr lang="en-GB" sz="1800" kern="100" dirty="0">
                <a:effectLst/>
                <a:latin typeface="+mn-lt"/>
                <a:ea typeface="Aptos" panose="020B0004020202020204" pitchFamily="34" charset="0"/>
                <a:cs typeface="Times New Roman" panose="02020603050405020304" pitchFamily="18" charset="0"/>
              </a:rPr>
              <a: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3040282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454A1A-4C50-4C2C-723A-21F8D57623B4}"/>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915281" y="1320692"/>
            <a:ext cx="4408730" cy="3813551"/>
          </a:xfrm>
          <a:prstGeom prst="rect">
            <a:avLst/>
          </a:prstGeom>
        </p:spPr>
      </p:pic>
      <p:grpSp>
        <p:nvGrpSpPr>
          <p:cNvPr id="19" name="Group 18">
            <a:extLst>
              <a:ext uri="{FF2B5EF4-FFF2-40B4-BE49-F238E27FC236}">
                <a16:creationId xmlns:a16="http://schemas.microsoft.com/office/drawing/2014/main" id="{16C73AF9-0D33-5C66-5D79-0D0129904B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20" name="Rectangle 19">
              <a:extLst>
                <a:ext uri="{FF2B5EF4-FFF2-40B4-BE49-F238E27FC236}">
                  <a16:creationId xmlns:a16="http://schemas.microsoft.com/office/drawing/2014/main" id="{ED96FD6F-5EE9-36C7-C200-3111EF6D0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62A39BB2-02C1-8A8B-8021-68446E0474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14" name="TextBox 7">
            <a:extLst>
              <a:ext uri="{FF2B5EF4-FFF2-40B4-BE49-F238E27FC236}">
                <a16:creationId xmlns:a16="http://schemas.microsoft.com/office/drawing/2014/main" id="{D2006F70-98BA-F072-BB0B-C2BCAC514F5F}"/>
              </a:ext>
            </a:extLst>
          </p:cNvPr>
          <p:cNvGraphicFramePr/>
          <p:nvPr>
            <p:extLst>
              <p:ext uri="{D42A27DB-BD31-4B8C-83A1-F6EECF244321}">
                <p14:modId xmlns:p14="http://schemas.microsoft.com/office/powerpoint/2010/main" val="3710591940"/>
              </p:ext>
            </p:extLst>
          </p:nvPr>
        </p:nvGraphicFramePr>
        <p:xfrm>
          <a:off x="5324011" y="1320692"/>
          <a:ext cx="6746069" cy="373257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Question marks in a line and one question mark is lit">
            <a:extLst>
              <a:ext uri="{FF2B5EF4-FFF2-40B4-BE49-F238E27FC236}">
                <a16:creationId xmlns:a16="http://schemas.microsoft.com/office/drawing/2014/main" id="{6A1A8FEA-E211-D83C-4ACA-A47100F415C4}"/>
              </a:ext>
            </a:extLst>
          </p:cNvPr>
          <p:cNvPicPr>
            <a:picLocks noChangeAspect="1"/>
          </p:cNvPicPr>
          <p:nvPr/>
        </p:nvPicPr>
        <p:blipFill>
          <a:blip r:embed="rId2"/>
          <a:srcRect t="2056" b="13674"/>
          <a:stretch>
            <a:fillRect/>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0312BAC-C9B9-8D7C-6D59-A59DD9E422BE}"/>
              </a:ext>
            </a:extLst>
          </p:cNvPr>
          <p:cNvSpPr txBox="1"/>
          <p:nvPr/>
        </p:nvSpPr>
        <p:spPr>
          <a:xfrm>
            <a:off x="1097280" y="325550"/>
            <a:ext cx="10058400" cy="3574778"/>
          </a:xfrm>
          <a:prstGeom prst="rect">
            <a:avLst/>
          </a:prstGeom>
          <a:effectLst>
            <a:outerShdw blurRad="50800" dist="38100" dir="2700000" algn="tl" rotWithShape="0">
              <a:prstClr val="black">
                <a:alpha val="40000"/>
              </a:prstClr>
            </a:outerShdw>
          </a:effectLst>
        </p:spPr>
        <p:txBody>
          <a:bodyPr vert="horz" lIns="91440" tIns="45720" rIns="91440" bIns="45720" rtlCol="0" anchor="b">
            <a:normAutofit/>
          </a:bodyPr>
          <a:lstStyle/>
          <a:p>
            <a:pPr algn="ctr">
              <a:lnSpc>
                <a:spcPct val="90000"/>
              </a:lnSpc>
              <a:spcBef>
                <a:spcPct val="0"/>
              </a:spcBef>
              <a:spcAft>
                <a:spcPts val="800"/>
              </a:spcAft>
            </a:pPr>
            <a:r>
              <a:rPr lang="en-US" sz="5200" b="1">
                <a:solidFill>
                  <a:srgbClr val="FFFFFF"/>
                </a:solidFill>
                <a:effectLst/>
                <a:latin typeface="+mj-lt"/>
                <a:ea typeface="+mj-ea"/>
                <a:cs typeface="+mj-cs"/>
              </a:rPr>
              <a:t>Federation-Wide Strengths</a:t>
            </a:r>
            <a:endParaRPr lang="en-US" sz="5200">
              <a:solidFill>
                <a:srgbClr val="FFFFFF"/>
              </a:solidFill>
              <a:effectLst/>
              <a:latin typeface="+mj-lt"/>
              <a:ea typeface="+mj-ea"/>
              <a:cs typeface="+mj-cs"/>
            </a:endParaRPr>
          </a:p>
        </p:txBody>
      </p:sp>
    </p:spTree>
    <p:extLst>
      <p:ext uri="{BB962C8B-B14F-4D97-AF65-F5344CB8AC3E}">
        <p14:creationId xmlns:p14="http://schemas.microsoft.com/office/powerpoint/2010/main" val="3985682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43B5AE-A010-012F-48A1-013C688764A4}"/>
              </a:ext>
            </a:extLst>
          </p:cNvPr>
          <p:cNvSpPr txBox="1"/>
          <p:nvPr/>
        </p:nvSpPr>
        <p:spPr>
          <a:xfrm>
            <a:off x="284672" y="595224"/>
            <a:ext cx="7041561" cy="4719241"/>
          </a:xfrm>
          <a:prstGeom prst="rect">
            <a:avLst/>
          </a:prstGeom>
          <a:noFill/>
        </p:spPr>
        <p:txBody>
          <a:bodyPr wrap="square">
            <a:spAutoFit/>
          </a:bodyPr>
          <a:lstStyle/>
          <a:p>
            <a:pPr>
              <a:lnSpc>
                <a:spcPct val="100000"/>
              </a:lnSpc>
              <a:spcAft>
                <a:spcPts val="800"/>
              </a:spcAft>
              <a:buNone/>
            </a:pPr>
            <a:r>
              <a:rPr lang="en-GB" sz="1800" b="1" kern="100" dirty="0">
                <a:effectLst/>
                <a:latin typeface="+mn-lt"/>
                <a:ea typeface="Aptos" panose="020B0004020202020204" pitchFamily="34" charset="0"/>
                <a:cs typeface="Times New Roman" panose="02020603050405020304" pitchFamily="18" charset="0"/>
              </a:rPr>
              <a:t>Attendance as Safeguarding</a:t>
            </a:r>
            <a:endParaRPr lang="en-GB" sz="1800" kern="100" dirty="0">
              <a:effectLst/>
              <a:latin typeface="+mn-lt"/>
              <a:ea typeface="Aptos" panose="020B0004020202020204" pitchFamily="34" charset="0"/>
              <a:cs typeface="Times New Roman" panose="02020603050405020304" pitchFamily="18" charset="0"/>
            </a:endParaRPr>
          </a:p>
          <a:p>
            <a:pPr>
              <a:lnSpc>
                <a:spcPct val="100000"/>
              </a:lnSpc>
              <a:spcAft>
                <a:spcPts val="800"/>
              </a:spcAft>
              <a:buNone/>
            </a:pPr>
            <a:r>
              <a:rPr lang="en-GB" sz="1800" kern="100" dirty="0">
                <a:effectLst/>
                <a:latin typeface="+mn-lt"/>
                <a:ea typeface="Aptos" panose="020B0004020202020204" pitchFamily="34" charset="0"/>
                <a:cs typeface="Times New Roman" panose="02020603050405020304" pitchFamily="18" charset="0"/>
              </a:rPr>
              <a:t>The most significant strength across the Cadmus Family is the integration of attendance within safeguarding practice.</a:t>
            </a:r>
          </a:p>
          <a:p>
            <a:pPr>
              <a:lnSpc>
                <a:spcPct val="100000"/>
              </a:lnSpc>
              <a:spcAft>
                <a:spcPts val="800"/>
              </a:spcAft>
              <a:buNone/>
            </a:pPr>
            <a:r>
              <a:rPr lang="en-GB" sz="1800" kern="100" dirty="0">
                <a:effectLst/>
                <a:latin typeface="+mn-lt"/>
                <a:ea typeface="Aptos" panose="020B0004020202020204" pitchFamily="34" charset="0"/>
                <a:cs typeface="Times New Roman" panose="02020603050405020304" pitchFamily="18" charset="0"/>
              </a:rPr>
              <a:t>Schools routinely operate:</a:t>
            </a:r>
          </a:p>
          <a:p>
            <a:pPr marL="342900" lvl="0" indent="-342900">
              <a:lnSpc>
                <a:spcPct val="100000"/>
              </a:lnSpc>
              <a:spcAft>
                <a:spcPts val="800"/>
              </a:spcAft>
              <a:buSzPts val="1000"/>
              <a:buFont typeface="Symbol" panose="05050102010706020507" pitchFamily="18" charset="2"/>
              <a:buChar char=""/>
              <a:tabLst>
                <a:tab pos="457200" algn="l"/>
              </a:tabLst>
            </a:pPr>
            <a:r>
              <a:rPr lang="en-GB" sz="1800" kern="100" dirty="0">
                <a:effectLst/>
                <a:latin typeface="+mn-lt"/>
                <a:ea typeface="Aptos" panose="020B0004020202020204" pitchFamily="34" charset="0"/>
                <a:cs typeface="Times New Roman" panose="02020603050405020304" pitchFamily="18" charset="0"/>
              </a:rPr>
              <a:t>First-day response systems.</a:t>
            </a:r>
          </a:p>
          <a:p>
            <a:pPr marL="342900" lvl="0" indent="-342900">
              <a:lnSpc>
                <a:spcPct val="100000"/>
              </a:lnSpc>
              <a:spcAft>
                <a:spcPts val="800"/>
              </a:spcAft>
              <a:buSzPts val="1000"/>
              <a:buFont typeface="Symbol" panose="05050102010706020507" pitchFamily="18" charset="2"/>
              <a:buChar char=""/>
              <a:tabLst>
                <a:tab pos="457200" algn="l"/>
              </a:tabLst>
            </a:pPr>
            <a:r>
              <a:rPr lang="en-GB" sz="1800" kern="100" dirty="0">
                <a:effectLst/>
                <a:latin typeface="+mn-lt"/>
                <a:ea typeface="Aptos" panose="020B0004020202020204" pitchFamily="34" charset="0"/>
                <a:cs typeface="Times New Roman" panose="02020603050405020304" pitchFamily="18" charset="0"/>
              </a:rPr>
              <a:t>Same-day follow-up.</a:t>
            </a:r>
          </a:p>
          <a:p>
            <a:pPr marL="342900" lvl="0" indent="-342900">
              <a:lnSpc>
                <a:spcPct val="100000"/>
              </a:lnSpc>
              <a:spcAft>
                <a:spcPts val="800"/>
              </a:spcAft>
              <a:buSzPts val="1000"/>
              <a:buFont typeface="Symbol" panose="05050102010706020507" pitchFamily="18" charset="2"/>
              <a:buChar char=""/>
              <a:tabLst>
                <a:tab pos="457200" algn="l"/>
              </a:tabLst>
            </a:pPr>
            <a:r>
              <a:rPr lang="en-GB" sz="1800" kern="100" dirty="0">
                <a:effectLst/>
                <a:latin typeface="+mn-lt"/>
                <a:ea typeface="Aptos" panose="020B0004020202020204" pitchFamily="34" charset="0"/>
                <a:cs typeface="Times New Roman" panose="02020603050405020304" pitchFamily="18" charset="0"/>
              </a:rPr>
              <a:t>DSL oversight.</a:t>
            </a:r>
          </a:p>
          <a:p>
            <a:pPr marL="342900" lvl="0" indent="-342900">
              <a:lnSpc>
                <a:spcPct val="100000"/>
              </a:lnSpc>
              <a:spcAft>
                <a:spcPts val="800"/>
              </a:spcAft>
              <a:buSzPts val="1000"/>
              <a:buFont typeface="Symbol" panose="05050102010706020507" pitchFamily="18" charset="2"/>
              <a:buChar char=""/>
              <a:tabLst>
                <a:tab pos="457200" algn="l"/>
              </a:tabLst>
            </a:pPr>
            <a:r>
              <a:rPr lang="en-GB" sz="1800" kern="100" dirty="0">
                <a:effectLst/>
                <a:latin typeface="+mn-lt"/>
                <a:ea typeface="Aptos" panose="020B0004020202020204" pitchFamily="34" charset="0"/>
                <a:cs typeface="Times New Roman" panose="02020603050405020304" pitchFamily="18" charset="0"/>
              </a:rPr>
              <a:t>Home visits.</a:t>
            </a:r>
          </a:p>
          <a:p>
            <a:pPr marL="342900" lvl="0" indent="-342900">
              <a:lnSpc>
                <a:spcPct val="100000"/>
              </a:lnSpc>
              <a:spcAft>
                <a:spcPts val="800"/>
              </a:spcAft>
              <a:buSzPts val="1000"/>
              <a:buFont typeface="Symbol" panose="05050102010706020507" pitchFamily="18" charset="2"/>
              <a:buChar char=""/>
              <a:tabLst>
                <a:tab pos="457200" algn="l"/>
              </a:tabLst>
            </a:pPr>
            <a:r>
              <a:rPr lang="en-GB" sz="1800" kern="100" dirty="0">
                <a:effectLst/>
                <a:latin typeface="+mn-lt"/>
                <a:ea typeface="Aptos" panose="020B0004020202020204" pitchFamily="34" charset="0"/>
                <a:cs typeface="Times New Roman" panose="02020603050405020304" pitchFamily="18" charset="0"/>
              </a:rPr>
              <a:t>Attendance vulnerability monitoring.</a:t>
            </a:r>
          </a:p>
          <a:p>
            <a:pPr marL="342900" lvl="0" indent="-342900">
              <a:lnSpc>
                <a:spcPct val="100000"/>
              </a:lnSpc>
              <a:spcAft>
                <a:spcPts val="800"/>
              </a:spcAft>
              <a:buSzPts val="1000"/>
              <a:buFont typeface="Symbol" panose="05050102010706020507" pitchFamily="18" charset="2"/>
              <a:buChar char=""/>
              <a:tabLst>
                <a:tab pos="457200" algn="l"/>
              </a:tabLst>
            </a:pPr>
            <a:r>
              <a:rPr lang="en-GB" sz="1800" kern="100" dirty="0">
                <a:effectLst/>
                <a:latin typeface="+mn-lt"/>
                <a:ea typeface="Aptos" panose="020B0004020202020204" pitchFamily="34" charset="0"/>
                <a:cs typeface="Times New Roman" panose="02020603050405020304" pitchFamily="18" charset="0"/>
              </a:rPr>
              <a:t>Multi-agency escalation.</a:t>
            </a:r>
          </a:p>
          <a:p>
            <a:pPr marL="342900" lvl="0" indent="-342900">
              <a:lnSpc>
                <a:spcPct val="100000"/>
              </a:lnSpc>
              <a:spcAft>
                <a:spcPts val="800"/>
              </a:spcAft>
              <a:buSzPts val="1000"/>
              <a:buFont typeface="Symbol" panose="05050102010706020507" pitchFamily="18" charset="2"/>
              <a:buChar char=""/>
              <a:tabLst>
                <a:tab pos="457200" algn="l"/>
              </a:tabLst>
            </a:pPr>
            <a:r>
              <a:rPr lang="en-GB" sz="1800" kern="100" dirty="0">
                <a:effectLst/>
                <a:latin typeface="+mn-lt"/>
                <a:ea typeface="Aptos" panose="020B0004020202020204" pitchFamily="34" charset="0"/>
                <a:cs typeface="Times New Roman" panose="02020603050405020304" pitchFamily="18" charset="0"/>
              </a:rPr>
              <a:t>CPOMS integration.</a:t>
            </a:r>
          </a:p>
          <a:p>
            <a:pPr>
              <a:buNone/>
            </a:pPr>
            <a:r>
              <a:rPr lang="en-GB" sz="1800" dirty="0">
                <a:effectLst/>
                <a:latin typeface="+mn-lt"/>
                <a:ea typeface="Aptos" panose="020B0004020202020204" pitchFamily="34" charset="0"/>
              </a:rPr>
              <a:t>This aligns strongly with Ofsted's safeguarding expectations and should remain a cornerstone of future attendance development.</a:t>
            </a:r>
            <a:endParaRPr lang="en-GB" dirty="0"/>
          </a:p>
        </p:txBody>
      </p:sp>
      <p:pic>
        <p:nvPicPr>
          <p:cNvPr id="5" name="Picture 4">
            <a:extLst>
              <a:ext uri="{FF2B5EF4-FFF2-40B4-BE49-F238E27FC236}">
                <a16:creationId xmlns:a16="http://schemas.microsoft.com/office/drawing/2014/main" id="{A774E773-0EC8-8EA9-D08F-C3B997806E5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498080" y="1857675"/>
            <a:ext cx="3885397" cy="2914048"/>
          </a:xfrm>
          <a:prstGeom prst="rect">
            <a:avLst/>
          </a:prstGeom>
        </p:spPr>
      </p:pic>
    </p:spTree>
    <p:extLst>
      <p:ext uri="{BB962C8B-B14F-4D97-AF65-F5344CB8AC3E}">
        <p14:creationId xmlns:p14="http://schemas.microsoft.com/office/powerpoint/2010/main" val="2404809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CC88F01-B654-50E0-DB2C-F068E34B4DD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316198" y="940280"/>
            <a:ext cx="5875802" cy="3915491"/>
          </a:xfrm>
          <a:prstGeom prst="rect">
            <a:avLst/>
          </a:prstGeom>
        </p:spPr>
      </p:pic>
      <p:graphicFrame>
        <p:nvGraphicFramePr>
          <p:cNvPr id="7" name="TextBox 2">
            <a:extLst>
              <a:ext uri="{FF2B5EF4-FFF2-40B4-BE49-F238E27FC236}">
                <a16:creationId xmlns:a16="http://schemas.microsoft.com/office/drawing/2014/main" id="{ADED0917-BA6B-954A-049D-957BBE4C6FCE}"/>
              </a:ext>
            </a:extLst>
          </p:cNvPr>
          <p:cNvGraphicFramePr/>
          <p:nvPr>
            <p:extLst>
              <p:ext uri="{D42A27DB-BD31-4B8C-83A1-F6EECF244321}">
                <p14:modId xmlns:p14="http://schemas.microsoft.com/office/powerpoint/2010/main" val="1993706981"/>
              </p:ext>
            </p:extLst>
          </p:nvPr>
        </p:nvGraphicFramePr>
        <p:xfrm>
          <a:off x="205823" y="152923"/>
          <a:ext cx="6253019" cy="575553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85443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BE589684-54CA-64D8-C963-5F19FF75BF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84697" y="5858828"/>
            <a:ext cx="6406903" cy="123363"/>
            <a:chOff x="7015162" y="5858828"/>
            <a:chExt cx="4300544" cy="123363"/>
          </a:xfrm>
        </p:grpSpPr>
        <p:sp>
          <p:nvSpPr>
            <p:cNvPr id="15" name="Rectangle 14">
              <a:extLst>
                <a:ext uri="{FF2B5EF4-FFF2-40B4-BE49-F238E27FC236}">
                  <a16:creationId xmlns:a16="http://schemas.microsoft.com/office/drawing/2014/main" id="{9B56B8E8-B789-DA4D-E4BE-03FA3165B3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03753" y="3770237"/>
              <a:ext cx="123362" cy="4300544"/>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255D907-377D-0DF9-B4A4-4B44C46FB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09789" y="4876274"/>
              <a:ext cx="123362" cy="2088471"/>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9" name="TextBox 2">
            <a:extLst>
              <a:ext uri="{FF2B5EF4-FFF2-40B4-BE49-F238E27FC236}">
                <a16:creationId xmlns:a16="http://schemas.microsoft.com/office/drawing/2014/main" id="{98A0E7FD-03AA-FBE0-6E92-94995C10BB83}"/>
              </a:ext>
            </a:extLst>
          </p:cNvPr>
          <p:cNvGraphicFramePr/>
          <p:nvPr>
            <p:extLst>
              <p:ext uri="{D42A27DB-BD31-4B8C-83A1-F6EECF244321}">
                <p14:modId xmlns:p14="http://schemas.microsoft.com/office/powerpoint/2010/main" val="1026085992"/>
              </p:ext>
            </p:extLst>
          </p:nvPr>
        </p:nvGraphicFramePr>
        <p:xfrm>
          <a:off x="7218947" y="1"/>
          <a:ext cx="4973053" cy="65259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a:extLst>
              <a:ext uri="{FF2B5EF4-FFF2-40B4-BE49-F238E27FC236}">
                <a16:creationId xmlns:a16="http://schemas.microsoft.com/office/drawing/2014/main" id="{84C7D294-4379-E49D-2F03-7F7EF9335D8C}"/>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1" y="63363"/>
            <a:ext cx="7116792" cy="6794637"/>
          </a:xfrm>
          <a:prstGeom prst="rect">
            <a:avLst/>
          </a:prstGeom>
        </p:spPr>
      </p:pic>
    </p:spTree>
    <p:extLst>
      <p:ext uri="{BB962C8B-B14F-4D97-AF65-F5344CB8AC3E}">
        <p14:creationId xmlns:p14="http://schemas.microsoft.com/office/powerpoint/2010/main" val="195570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DFEC0F2-5624-30F9-F6E0-5D56804A74D5}"/>
              </a:ext>
            </a:extLst>
          </p:cNvPr>
          <p:cNvSpPr txBox="1"/>
          <p:nvPr/>
        </p:nvSpPr>
        <p:spPr>
          <a:xfrm>
            <a:off x="397163" y="446323"/>
            <a:ext cx="6483927" cy="4062651"/>
          </a:xfrm>
          <a:prstGeom prst="rect">
            <a:avLst/>
          </a:prstGeom>
          <a:noFill/>
        </p:spPr>
        <p:txBody>
          <a:bodyPr wrap="square">
            <a:spAutoFit/>
          </a:bodyPr>
          <a:lstStyle/>
          <a:p>
            <a:pPr>
              <a:lnSpc>
                <a:spcPct val="100000"/>
              </a:lnSpc>
              <a:spcAft>
                <a:spcPts val="800"/>
              </a:spcAft>
              <a:buNone/>
            </a:pPr>
            <a:r>
              <a:rPr lang="en-GB" sz="1800" b="1" kern="100" dirty="0">
                <a:effectLst/>
                <a:latin typeface="+mn-lt"/>
                <a:ea typeface="Aptos" panose="020B0004020202020204" pitchFamily="34" charset="0"/>
                <a:cs typeface="Times New Roman" panose="02020603050405020304" pitchFamily="18" charset="0"/>
              </a:rPr>
              <a:t>4. Attendance Intelligence</a:t>
            </a:r>
            <a:endParaRPr lang="en-GB" sz="1800" kern="100" dirty="0">
              <a:effectLst/>
              <a:latin typeface="+mn-lt"/>
              <a:ea typeface="Aptos" panose="020B0004020202020204" pitchFamily="34" charset="0"/>
              <a:cs typeface="Times New Roman" panose="02020603050405020304" pitchFamily="18" charset="0"/>
            </a:endParaRPr>
          </a:p>
          <a:p>
            <a:pPr>
              <a:lnSpc>
                <a:spcPct val="100000"/>
              </a:lnSpc>
              <a:spcAft>
                <a:spcPts val="800"/>
              </a:spcAft>
              <a:buNone/>
            </a:pPr>
            <a:r>
              <a:rPr lang="en-GB" sz="1800" kern="100" dirty="0">
                <a:effectLst/>
                <a:latin typeface="+mn-lt"/>
                <a:ea typeface="Aptos" panose="020B0004020202020204" pitchFamily="34" charset="0"/>
                <a:cs typeface="Times New Roman" panose="02020603050405020304" pitchFamily="18" charset="0"/>
              </a:rPr>
              <a:t>Schools increasingly use attendance data intelligently through:</a:t>
            </a:r>
          </a:p>
          <a:p>
            <a:pPr marL="342900" lvl="0" indent="-342900">
              <a:lnSpc>
                <a:spcPct val="100000"/>
              </a:lnSpc>
              <a:spcAft>
                <a:spcPts val="800"/>
              </a:spcAft>
              <a:buSzPts val="1000"/>
              <a:buFont typeface="Symbol" panose="05050102010706020507" pitchFamily="18" charset="2"/>
              <a:buChar char=""/>
              <a:tabLst>
                <a:tab pos="457200" algn="l"/>
              </a:tabLst>
            </a:pPr>
            <a:r>
              <a:rPr lang="en-GB" sz="1800" kern="100" dirty="0">
                <a:effectLst/>
                <a:latin typeface="+mn-lt"/>
                <a:ea typeface="Aptos" panose="020B0004020202020204" pitchFamily="34" charset="0"/>
                <a:cs typeface="Times New Roman" panose="02020603050405020304" pitchFamily="18" charset="0"/>
              </a:rPr>
              <a:t>Vulnerability profiles.</a:t>
            </a:r>
          </a:p>
          <a:p>
            <a:pPr marL="342900" lvl="0" indent="-342900">
              <a:lnSpc>
                <a:spcPct val="100000"/>
              </a:lnSpc>
              <a:spcAft>
                <a:spcPts val="800"/>
              </a:spcAft>
              <a:buSzPts val="1000"/>
              <a:buFont typeface="Symbol" panose="05050102010706020507" pitchFamily="18" charset="2"/>
              <a:buChar char=""/>
              <a:tabLst>
                <a:tab pos="457200" algn="l"/>
              </a:tabLst>
            </a:pPr>
            <a:r>
              <a:rPr lang="en-GB" sz="1800" kern="100" dirty="0">
                <a:effectLst/>
                <a:latin typeface="+mn-lt"/>
                <a:ea typeface="Aptos" panose="020B0004020202020204" pitchFamily="34" charset="0"/>
                <a:cs typeface="Times New Roman" panose="02020603050405020304" pitchFamily="18" charset="0"/>
              </a:rPr>
              <a:t>Cohort analysis.</a:t>
            </a:r>
          </a:p>
          <a:p>
            <a:pPr marL="342900" lvl="0" indent="-342900">
              <a:lnSpc>
                <a:spcPct val="100000"/>
              </a:lnSpc>
              <a:spcAft>
                <a:spcPts val="800"/>
              </a:spcAft>
              <a:buSzPts val="1000"/>
              <a:buFont typeface="Symbol" panose="05050102010706020507" pitchFamily="18" charset="2"/>
              <a:buChar char=""/>
              <a:tabLst>
                <a:tab pos="457200" algn="l"/>
              </a:tabLst>
            </a:pPr>
            <a:r>
              <a:rPr lang="en-GB" sz="1800" kern="100" dirty="0">
                <a:effectLst/>
                <a:latin typeface="+mn-lt"/>
                <a:ea typeface="Aptos" panose="020B0004020202020204" pitchFamily="34" charset="0"/>
                <a:cs typeface="Times New Roman" panose="02020603050405020304" pitchFamily="18" charset="0"/>
              </a:rPr>
              <a:t>Heat maps.</a:t>
            </a:r>
          </a:p>
          <a:p>
            <a:pPr marL="342900" lvl="0" indent="-342900">
              <a:lnSpc>
                <a:spcPct val="100000"/>
              </a:lnSpc>
              <a:spcAft>
                <a:spcPts val="800"/>
              </a:spcAft>
              <a:buSzPts val="1000"/>
              <a:buFont typeface="Symbol" panose="05050102010706020507" pitchFamily="18" charset="2"/>
              <a:buChar char=""/>
              <a:tabLst>
                <a:tab pos="457200" algn="l"/>
              </a:tabLst>
            </a:pPr>
            <a:r>
              <a:rPr lang="en-GB" sz="1800" kern="100" dirty="0">
                <a:effectLst/>
                <a:latin typeface="+mn-lt"/>
                <a:ea typeface="Aptos" panose="020B0004020202020204" pitchFamily="34" charset="0"/>
                <a:cs typeface="Times New Roman" panose="02020603050405020304" pitchFamily="18" charset="0"/>
              </a:rPr>
              <a:t>Risk categorisation.</a:t>
            </a:r>
          </a:p>
          <a:p>
            <a:pPr marL="342900" lvl="0" indent="-342900">
              <a:lnSpc>
                <a:spcPct val="100000"/>
              </a:lnSpc>
              <a:spcAft>
                <a:spcPts val="800"/>
              </a:spcAft>
              <a:buSzPts val="1000"/>
              <a:buFont typeface="Symbol" panose="05050102010706020507" pitchFamily="18" charset="2"/>
              <a:buChar char=""/>
              <a:tabLst>
                <a:tab pos="457200" algn="l"/>
              </a:tabLst>
            </a:pPr>
            <a:r>
              <a:rPr lang="en-GB" sz="1800" kern="100" dirty="0">
                <a:effectLst/>
                <a:latin typeface="+mn-lt"/>
                <a:ea typeface="Aptos" panose="020B0004020202020204" pitchFamily="34" charset="0"/>
                <a:cs typeface="Times New Roman" panose="02020603050405020304" pitchFamily="18" charset="0"/>
              </a:rPr>
              <a:t>Attendance dashboards.</a:t>
            </a:r>
          </a:p>
          <a:p>
            <a:pPr marL="342900" lvl="0" indent="-342900">
              <a:lnSpc>
                <a:spcPct val="100000"/>
              </a:lnSpc>
              <a:spcAft>
                <a:spcPts val="800"/>
              </a:spcAft>
              <a:buSzPts val="1000"/>
              <a:buFont typeface="Symbol" panose="05050102010706020507" pitchFamily="18" charset="2"/>
              <a:buChar char=""/>
              <a:tabLst>
                <a:tab pos="457200" algn="l"/>
              </a:tabLst>
            </a:pPr>
            <a:r>
              <a:rPr lang="en-GB" sz="1800" kern="100" dirty="0">
                <a:effectLst/>
                <a:latin typeface="+mn-lt"/>
                <a:ea typeface="Aptos" panose="020B0004020202020204" pitchFamily="34" charset="0"/>
                <a:cs typeface="Times New Roman" panose="02020603050405020304" pitchFamily="18" charset="0"/>
              </a:rPr>
              <a:t>Trend analysis.</a:t>
            </a:r>
          </a:p>
          <a:p>
            <a:pPr marL="342900" lvl="0" indent="-342900">
              <a:lnSpc>
                <a:spcPct val="100000"/>
              </a:lnSpc>
              <a:spcAft>
                <a:spcPts val="800"/>
              </a:spcAft>
              <a:buSzPts val="1000"/>
              <a:buFont typeface="Symbol" panose="05050102010706020507" pitchFamily="18" charset="2"/>
              <a:buChar char=""/>
              <a:tabLst>
                <a:tab pos="457200" algn="l"/>
              </a:tabLst>
            </a:pPr>
            <a:r>
              <a:rPr lang="en-GB" sz="1800" kern="100" dirty="0">
                <a:effectLst/>
                <a:latin typeface="+mn-lt"/>
                <a:ea typeface="Aptos" panose="020B0004020202020204" pitchFamily="34" charset="0"/>
                <a:cs typeface="Times New Roman" panose="02020603050405020304" pitchFamily="18" charset="0"/>
              </a:rPr>
              <a:t>Group attendance reports. </a:t>
            </a:r>
          </a:p>
          <a:p>
            <a:pPr>
              <a:lnSpc>
                <a:spcPct val="100000"/>
              </a:lnSpc>
              <a:spcAft>
                <a:spcPts val="800"/>
              </a:spcAft>
              <a:buNone/>
            </a:pPr>
            <a:r>
              <a:rPr lang="en-GB" sz="1800" kern="100" dirty="0">
                <a:effectLst/>
                <a:latin typeface="+mn-lt"/>
                <a:ea typeface="Aptos" panose="020B0004020202020204" pitchFamily="34" charset="0"/>
                <a:cs typeface="Times New Roman" panose="02020603050405020304" pitchFamily="18" charset="0"/>
              </a:rPr>
              <a:t>The next stage is using this intelligence to evaluate intervention impact.</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descr="A robot with a face">
            <a:extLst>
              <a:ext uri="{FF2B5EF4-FFF2-40B4-BE49-F238E27FC236}">
                <a16:creationId xmlns:a16="http://schemas.microsoft.com/office/drawing/2014/main" id="{AA9D02E7-56FD-0D5F-763A-18CBDDE66A6D}"/>
              </a:ext>
            </a:extLst>
          </p:cNvPr>
          <p:cNvPicPr>
            <a:picLocks noChangeAspect="1"/>
          </p:cNvPicPr>
          <p:nvPr/>
        </p:nvPicPr>
        <p:blipFill>
          <a:blip r:embed="rId2"/>
          <a:stretch>
            <a:fillRect/>
          </a:stretch>
        </p:blipFill>
        <p:spPr>
          <a:xfrm>
            <a:off x="6516905" y="655776"/>
            <a:ext cx="5277931" cy="3694552"/>
          </a:xfrm>
          <a:prstGeom prst="rect">
            <a:avLst/>
          </a:prstGeom>
        </p:spPr>
      </p:pic>
    </p:spTree>
    <p:extLst>
      <p:ext uri="{BB962C8B-B14F-4D97-AF65-F5344CB8AC3E}">
        <p14:creationId xmlns:p14="http://schemas.microsoft.com/office/powerpoint/2010/main" val="718553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CCA5F87-1D1E-45CB-8D83-FC7EEFAD9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up of a key and a keyhole">
            <a:extLst>
              <a:ext uri="{FF2B5EF4-FFF2-40B4-BE49-F238E27FC236}">
                <a16:creationId xmlns:a16="http://schemas.microsoft.com/office/drawing/2014/main" id="{FCA63D2A-B61F-935C-AF11-D11E4CA5E21E}"/>
              </a:ext>
            </a:extLst>
          </p:cNvPr>
          <p:cNvPicPr>
            <a:picLocks noChangeAspect="1"/>
          </p:cNvPicPr>
          <p:nvPr/>
        </p:nvPicPr>
        <p:blipFill>
          <a:blip r:embed="rId2"/>
          <a:srcRect l="15944"/>
          <a:stretch>
            <a:fillRect/>
          </a:stretch>
        </p:blipFill>
        <p:spPr>
          <a:xfrm>
            <a:off x="20" y="10"/>
            <a:ext cx="8668492" cy="6857990"/>
          </a:xfrm>
          <a:prstGeom prst="rect">
            <a:avLst/>
          </a:prstGeom>
        </p:spPr>
      </p:pic>
      <p:sp>
        <p:nvSpPr>
          <p:cNvPr id="11" name="Rectangle 10">
            <a:extLst>
              <a:ext uri="{FF2B5EF4-FFF2-40B4-BE49-F238E27FC236}">
                <a16:creationId xmlns:a16="http://schemas.microsoft.com/office/drawing/2014/main" id="{7CCFC2C6-6238-4A2F-93DE-2ADF74AF6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11652" y="0"/>
            <a:ext cx="8480347"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DFC04D-D79C-86BC-6F57-42452604F8F0}"/>
              </a:ext>
            </a:extLst>
          </p:cNvPr>
          <p:cNvSpPr txBox="1"/>
          <p:nvPr/>
        </p:nvSpPr>
        <p:spPr>
          <a:xfrm>
            <a:off x="7848600" y="1122363"/>
            <a:ext cx="4023360" cy="3204134"/>
          </a:xfrm>
          <a:prstGeom prst="rect">
            <a:avLst/>
          </a:prstGeom>
        </p:spPr>
        <p:txBody>
          <a:bodyPr vert="horz" lIns="91440" tIns="45720" rIns="91440" bIns="45720" rtlCol="0" anchor="b">
            <a:normAutofit/>
          </a:bodyPr>
          <a:lstStyle/>
          <a:p>
            <a:pPr>
              <a:lnSpc>
                <a:spcPct val="90000"/>
              </a:lnSpc>
              <a:spcBef>
                <a:spcPct val="0"/>
              </a:spcBef>
              <a:spcAft>
                <a:spcPts val="800"/>
              </a:spcAft>
            </a:pPr>
            <a:r>
              <a:rPr lang="en-US" sz="4800" b="1">
                <a:effectLst/>
                <a:latin typeface="+mj-lt"/>
                <a:ea typeface="+mj-ea"/>
                <a:cs typeface="+mj-cs"/>
              </a:rPr>
              <a:t>Key Federation Challenges</a:t>
            </a:r>
            <a:endParaRPr lang="en-US" sz="4800">
              <a:effectLst/>
              <a:latin typeface="+mj-lt"/>
              <a:ea typeface="+mj-ea"/>
              <a:cs typeface="+mj-cs"/>
            </a:endParaRP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3048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365760" y="182880"/>
            <a:ext cx="10972800" cy="548640"/>
          </a:xfrm>
          <a:prstGeom prst="rect">
            <a:avLst/>
          </a:prstGeom>
          <a:noFill/>
          <a:ln/>
        </p:spPr>
        <p:txBody>
          <a:bodyPr wrap="square" rtlCol="0" anchor="ctr"/>
          <a:lstStyle/>
          <a:p>
            <a:pPr marL="0" indent="0">
              <a:buNone/>
            </a:pPr>
            <a:r>
              <a:rPr lang="en-US" sz="2400" b="1" dirty="0">
                <a:solidFill>
                  <a:srgbClr val="12355B"/>
                </a:solidFill>
              </a:rPr>
              <a:t>Disadvantaged Attendance: The Federation's Key Attendance Priority</a:t>
            </a:r>
            <a:endParaRPr lang="en-US" sz="2400" dirty="0"/>
          </a:p>
        </p:txBody>
      </p:sp>
      <p:sp>
        <p:nvSpPr>
          <p:cNvPr id="3" name="Shape 1"/>
          <p:cNvSpPr/>
          <p:nvPr/>
        </p:nvSpPr>
        <p:spPr>
          <a:xfrm>
            <a:off x="365760" y="868680"/>
            <a:ext cx="11155680" cy="502920"/>
          </a:xfrm>
          <a:prstGeom prst="rect">
            <a:avLst/>
          </a:prstGeom>
          <a:solidFill>
            <a:srgbClr val="12355B"/>
          </a:solidFill>
          <a:ln w="12700">
            <a:solidFill>
              <a:srgbClr val="12355B"/>
            </a:solidFill>
            <a:prstDash val="solid"/>
          </a:ln>
        </p:spPr>
        <p:txBody>
          <a:bodyPr/>
          <a:lstStyle/>
          <a:p>
            <a:endParaRPr lang="en-GB"/>
          </a:p>
        </p:txBody>
      </p:sp>
      <p:sp>
        <p:nvSpPr>
          <p:cNvPr id="4" name="Text 2"/>
          <p:cNvSpPr/>
          <p:nvPr/>
        </p:nvSpPr>
        <p:spPr>
          <a:xfrm>
            <a:off x="502920" y="960120"/>
            <a:ext cx="10515600" cy="274320"/>
          </a:xfrm>
          <a:prstGeom prst="rect">
            <a:avLst/>
          </a:prstGeom>
          <a:noFill/>
          <a:ln/>
        </p:spPr>
        <p:txBody>
          <a:bodyPr wrap="square" rtlCol="0" anchor="ctr"/>
          <a:lstStyle/>
          <a:p>
            <a:pPr marL="0" indent="0">
              <a:buNone/>
            </a:pPr>
            <a:r>
              <a:rPr lang="en-US" sz="1800" b="1" dirty="0">
                <a:solidFill>
                  <a:srgbClr val="FFFFFF"/>
                </a:solidFill>
              </a:rPr>
              <a:t>The largest attendance gap across the Federation remains disadvantaged attendance.</a:t>
            </a:r>
            <a:endParaRPr lang="en-US" sz="1800" dirty="0"/>
          </a:p>
        </p:txBody>
      </p:sp>
      <p:sp>
        <p:nvSpPr>
          <p:cNvPr id="5" name="Text 3"/>
          <p:cNvSpPr/>
          <p:nvPr/>
        </p:nvSpPr>
        <p:spPr>
          <a:xfrm>
            <a:off x="457200" y="1645920"/>
            <a:ext cx="5486400" cy="1828800"/>
          </a:xfrm>
          <a:prstGeom prst="rect">
            <a:avLst/>
          </a:prstGeom>
          <a:noFill/>
          <a:ln/>
        </p:spPr>
        <p:txBody>
          <a:bodyPr wrap="square" rtlCol="0" anchor="ctr"/>
          <a:lstStyle/>
          <a:p>
            <a:pPr marL="0" indent="0">
              <a:buNone/>
            </a:pPr>
            <a:r>
              <a:rPr lang="en-US" sz="1600" b="1" dirty="0">
                <a:solidFill>
                  <a:srgbClr val="333333"/>
                </a:solidFill>
              </a:rPr>
              <a:t>Why this matters
</a:t>
            </a:r>
            <a:r>
              <a:rPr lang="en-US" sz="1600" dirty="0">
                <a:solidFill>
                  <a:srgbClr val="333333"/>
                </a:solidFill>
              </a:rPr>
              <a:t>• Lower attendance reduces access to learning and wider curriculum opportunities.</a:t>
            </a:r>
            <a:endParaRPr lang="en-US" sz="1600" dirty="0"/>
          </a:p>
          <a:p>
            <a:pPr marL="0" indent="0">
              <a:buNone/>
            </a:pPr>
            <a:r>
              <a:rPr lang="en-US" sz="1600" dirty="0">
                <a:solidFill>
                  <a:srgbClr val="333333"/>
                </a:solidFill>
              </a:rPr>
              <a:t>• Persistent absence disproportionately affects disadvantaged pupils.</a:t>
            </a:r>
            <a:endParaRPr lang="en-US" sz="1600" dirty="0"/>
          </a:p>
          <a:p>
            <a:pPr marL="0" indent="0">
              <a:buNone/>
            </a:pPr>
            <a:r>
              <a:rPr lang="en-US" sz="1600" dirty="0">
                <a:solidFill>
                  <a:srgbClr val="333333"/>
                </a:solidFill>
              </a:rPr>
              <a:t>• Attendance is closely linked to achievement, engagement and wellbeing.</a:t>
            </a:r>
            <a:endParaRPr lang="en-US" sz="1600" dirty="0"/>
          </a:p>
        </p:txBody>
      </p:sp>
      <p:sp>
        <p:nvSpPr>
          <p:cNvPr id="6" name="Text 4"/>
          <p:cNvSpPr/>
          <p:nvPr/>
        </p:nvSpPr>
        <p:spPr>
          <a:xfrm>
            <a:off x="457200" y="3657600"/>
            <a:ext cx="5486400" cy="1828800"/>
          </a:xfrm>
          <a:prstGeom prst="rect">
            <a:avLst/>
          </a:prstGeom>
          <a:noFill/>
          <a:ln/>
        </p:spPr>
        <p:txBody>
          <a:bodyPr wrap="square" rtlCol="0" anchor="ctr"/>
          <a:lstStyle/>
          <a:p>
            <a:pPr marL="0" indent="0">
              <a:buNone/>
            </a:pPr>
            <a:r>
              <a:rPr lang="en-US" sz="1600" b="1" dirty="0">
                <a:solidFill>
                  <a:srgbClr val="333333"/>
                </a:solidFill>
              </a:rPr>
              <a:t>Strategic priorities
</a:t>
            </a:r>
            <a:r>
              <a:rPr lang="en-US" sz="1600" dirty="0">
                <a:solidFill>
                  <a:srgbClr val="333333"/>
                </a:solidFill>
              </a:rPr>
              <a:t>• Early identification of attendance concerns</a:t>
            </a:r>
            <a:endParaRPr lang="en-US" sz="1600" dirty="0"/>
          </a:p>
          <a:p>
            <a:pPr marL="0" indent="0">
              <a:buNone/>
            </a:pPr>
            <a:r>
              <a:rPr lang="en-US" sz="1600" dirty="0">
                <a:solidFill>
                  <a:srgbClr val="333333"/>
                </a:solidFill>
              </a:rPr>
              <a:t>• Rigorous monitoring of disadvantaged pupils</a:t>
            </a:r>
            <a:endParaRPr lang="en-US" sz="1600" dirty="0"/>
          </a:p>
          <a:p>
            <a:pPr marL="0" indent="0">
              <a:buNone/>
            </a:pPr>
            <a:r>
              <a:rPr lang="en-US" sz="1600" dirty="0">
                <a:solidFill>
                  <a:srgbClr val="333333"/>
                </a:solidFill>
              </a:rPr>
              <a:t>• Swift intervention and family engagement</a:t>
            </a:r>
            <a:endParaRPr lang="en-US" sz="1600" dirty="0"/>
          </a:p>
          <a:p>
            <a:pPr marL="0" indent="0">
              <a:buNone/>
            </a:pPr>
            <a:r>
              <a:rPr lang="en-US" sz="1600" dirty="0">
                <a:solidFill>
                  <a:srgbClr val="333333"/>
                </a:solidFill>
              </a:rPr>
              <a:t>• Precise evaluation of impact</a:t>
            </a:r>
            <a:endParaRPr lang="en-US" sz="1600" dirty="0"/>
          </a:p>
        </p:txBody>
      </p:sp>
      <p:sp>
        <p:nvSpPr>
          <p:cNvPr id="7" name="Shape 5"/>
          <p:cNvSpPr/>
          <p:nvPr/>
        </p:nvSpPr>
        <p:spPr>
          <a:xfrm>
            <a:off x="6583680" y="1645920"/>
            <a:ext cx="4937760" cy="3291840"/>
          </a:xfrm>
          <a:prstGeom prst="roundRect">
            <a:avLst/>
          </a:prstGeom>
          <a:solidFill>
            <a:srgbClr val="E8EEF7"/>
          </a:solidFill>
          <a:ln w="12700">
            <a:solidFill>
              <a:srgbClr val="12355B"/>
            </a:solidFill>
            <a:prstDash val="solid"/>
          </a:ln>
        </p:spPr>
        <p:txBody>
          <a:bodyPr/>
          <a:lstStyle/>
          <a:p>
            <a:endParaRPr lang="en-GB"/>
          </a:p>
        </p:txBody>
      </p:sp>
      <p:sp>
        <p:nvSpPr>
          <p:cNvPr id="8" name="Text 6"/>
          <p:cNvSpPr/>
          <p:nvPr/>
        </p:nvSpPr>
        <p:spPr>
          <a:xfrm>
            <a:off x="6858000" y="1920240"/>
            <a:ext cx="4389120" cy="365760"/>
          </a:xfrm>
          <a:prstGeom prst="rect">
            <a:avLst/>
          </a:prstGeom>
          <a:noFill/>
          <a:ln/>
        </p:spPr>
        <p:txBody>
          <a:bodyPr wrap="square" rtlCol="0" anchor="ctr"/>
          <a:lstStyle/>
          <a:p>
            <a:pPr marL="0" indent="0" algn="ctr">
              <a:buNone/>
            </a:pPr>
            <a:r>
              <a:rPr lang="en-US" sz="2000" b="1" dirty="0">
                <a:solidFill>
                  <a:srgbClr val="12355B"/>
                </a:solidFill>
              </a:rPr>
              <a:t>LARGEST ATTENDANCE GAP</a:t>
            </a:r>
            <a:endParaRPr lang="en-US" sz="2000" dirty="0"/>
          </a:p>
        </p:txBody>
      </p:sp>
      <p:sp>
        <p:nvSpPr>
          <p:cNvPr id="9" name="Text 7"/>
          <p:cNvSpPr/>
          <p:nvPr/>
        </p:nvSpPr>
        <p:spPr>
          <a:xfrm>
            <a:off x="6949440" y="2560320"/>
            <a:ext cx="1828800" cy="914400"/>
          </a:xfrm>
          <a:prstGeom prst="rect">
            <a:avLst/>
          </a:prstGeom>
          <a:noFill/>
          <a:ln/>
        </p:spPr>
        <p:txBody>
          <a:bodyPr wrap="square" rtlCol="0" anchor="ctr"/>
          <a:lstStyle/>
          <a:p>
            <a:pPr marL="0" indent="0" algn="ctr">
              <a:buNone/>
            </a:pPr>
            <a:r>
              <a:rPr lang="en-US" sz="1600" dirty="0">
                <a:solidFill>
                  <a:srgbClr val="2E7D32"/>
                </a:solidFill>
              </a:rPr>
              <a:t>Non-Disadvantaged Pupils</a:t>
            </a:r>
            <a:endParaRPr lang="en-US" sz="1600" dirty="0"/>
          </a:p>
          <a:p>
            <a:pPr marL="0" indent="0" algn="ctr">
              <a:buNone/>
            </a:pPr>
            <a:r>
              <a:rPr lang="en-US" sz="1600" dirty="0">
                <a:solidFill>
                  <a:srgbClr val="2E7D32"/>
                </a:solidFill>
              </a:rPr>
              <a:t>Higher Attendance ↑</a:t>
            </a:r>
            <a:endParaRPr lang="en-US" sz="1600" dirty="0"/>
          </a:p>
        </p:txBody>
      </p:sp>
      <p:sp>
        <p:nvSpPr>
          <p:cNvPr id="10" name="Text 8"/>
          <p:cNvSpPr/>
          <p:nvPr/>
        </p:nvSpPr>
        <p:spPr>
          <a:xfrm>
            <a:off x="8778240" y="2880360"/>
            <a:ext cx="548640" cy="365760"/>
          </a:xfrm>
          <a:prstGeom prst="rect">
            <a:avLst/>
          </a:prstGeom>
          <a:noFill/>
          <a:ln/>
        </p:spPr>
        <p:txBody>
          <a:bodyPr wrap="square" rtlCol="0" anchor="ctr"/>
          <a:lstStyle/>
          <a:p>
            <a:pPr marL="0" indent="0" algn="ctr">
              <a:buNone/>
            </a:pPr>
            <a:r>
              <a:rPr lang="en-US" sz="1800" b="1" dirty="0">
                <a:solidFill>
                  <a:srgbClr val="000000"/>
                </a:solidFill>
              </a:rPr>
              <a:t>VS</a:t>
            </a:r>
            <a:endParaRPr lang="en-US" sz="1800" dirty="0"/>
          </a:p>
        </p:txBody>
      </p:sp>
      <p:sp>
        <p:nvSpPr>
          <p:cNvPr id="11" name="Text 9"/>
          <p:cNvSpPr/>
          <p:nvPr/>
        </p:nvSpPr>
        <p:spPr>
          <a:xfrm>
            <a:off x="9326880" y="2560320"/>
            <a:ext cx="1828800" cy="914400"/>
          </a:xfrm>
          <a:prstGeom prst="rect">
            <a:avLst/>
          </a:prstGeom>
          <a:noFill/>
          <a:ln/>
        </p:spPr>
        <p:txBody>
          <a:bodyPr wrap="square" rtlCol="0" anchor="ctr"/>
          <a:lstStyle/>
          <a:p>
            <a:pPr marL="0" indent="0" algn="ctr">
              <a:buNone/>
            </a:pPr>
            <a:r>
              <a:rPr lang="en-US" sz="1600" dirty="0">
                <a:solidFill>
                  <a:srgbClr val="C62828"/>
                </a:solidFill>
              </a:rPr>
              <a:t>Disadvantaged Pupils</a:t>
            </a:r>
            <a:endParaRPr lang="en-US" sz="1600" dirty="0"/>
          </a:p>
          <a:p>
            <a:pPr marL="0" indent="0" algn="ctr">
              <a:buNone/>
            </a:pPr>
            <a:r>
              <a:rPr lang="en-US" sz="1600" dirty="0">
                <a:solidFill>
                  <a:srgbClr val="C62828"/>
                </a:solidFill>
              </a:rPr>
              <a:t>Lower Attendance ↓</a:t>
            </a:r>
            <a:endParaRPr lang="en-US" sz="1600" dirty="0"/>
          </a:p>
        </p:txBody>
      </p:sp>
      <p:sp>
        <p:nvSpPr>
          <p:cNvPr id="12" name="Shape 10"/>
          <p:cNvSpPr/>
          <p:nvPr/>
        </p:nvSpPr>
        <p:spPr>
          <a:xfrm>
            <a:off x="0" y="6172200"/>
            <a:ext cx="12188952" cy="685800"/>
          </a:xfrm>
          <a:prstGeom prst="rect">
            <a:avLst/>
          </a:prstGeom>
          <a:solidFill>
            <a:srgbClr val="C62828"/>
          </a:solidFill>
          <a:ln w="12700">
            <a:solidFill>
              <a:srgbClr val="C62828"/>
            </a:solidFill>
            <a:prstDash val="solid"/>
          </a:ln>
        </p:spPr>
        <p:txBody>
          <a:bodyPr/>
          <a:lstStyle/>
          <a:p>
            <a:endParaRPr lang="en-GB"/>
          </a:p>
        </p:txBody>
      </p:sp>
      <p:sp>
        <p:nvSpPr>
          <p:cNvPr id="13" name="Text 11"/>
          <p:cNvSpPr/>
          <p:nvPr/>
        </p:nvSpPr>
        <p:spPr>
          <a:xfrm>
            <a:off x="274320" y="6355080"/>
            <a:ext cx="11430000" cy="274320"/>
          </a:xfrm>
          <a:prstGeom prst="rect">
            <a:avLst/>
          </a:prstGeom>
          <a:noFill/>
          <a:ln/>
        </p:spPr>
        <p:txBody>
          <a:bodyPr wrap="square" rtlCol="0" anchor="ctr"/>
          <a:lstStyle/>
          <a:p>
            <a:pPr marL="0" indent="0" algn="ctr">
              <a:buNone/>
            </a:pPr>
            <a:r>
              <a:rPr lang="en-US" sz="2200" b="1" dirty="0">
                <a:solidFill>
                  <a:srgbClr val="FFFFFF"/>
                </a:solidFill>
              </a:rPr>
              <a:t>Priority: Close the Disadvantaged Attendance Gap</a:t>
            </a:r>
            <a:endParaRPr lang="en-US" sz="2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365760" y="182880"/>
            <a:ext cx="10972800" cy="548640"/>
          </a:xfrm>
          <a:prstGeom prst="rect">
            <a:avLst/>
          </a:prstGeom>
          <a:noFill/>
          <a:ln/>
        </p:spPr>
        <p:txBody>
          <a:bodyPr wrap="square" rtlCol="0" anchor="ctr"/>
          <a:lstStyle/>
          <a:p>
            <a:pPr marL="0" indent="0">
              <a:buNone/>
            </a:pPr>
            <a:r>
              <a:rPr lang="en-US" sz="2400" b="1" dirty="0">
                <a:solidFill>
                  <a:srgbClr val="12355B"/>
                </a:solidFill>
              </a:rPr>
              <a:t>SEND Attendance: A Continuing Federation Priority</a:t>
            </a:r>
            <a:endParaRPr lang="en-US" sz="2400" dirty="0"/>
          </a:p>
        </p:txBody>
      </p:sp>
      <p:sp>
        <p:nvSpPr>
          <p:cNvPr id="3" name="Shape 1"/>
          <p:cNvSpPr/>
          <p:nvPr/>
        </p:nvSpPr>
        <p:spPr>
          <a:xfrm>
            <a:off x="365760" y="868680"/>
            <a:ext cx="11155680" cy="502920"/>
          </a:xfrm>
          <a:prstGeom prst="rect">
            <a:avLst/>
          </a:prstGeom>
          <a:solidFill>
            <a:srgbClr val="12355B"/>
          </a:solidFill>
          <a:ln w="12700">
            <a:solidFill>
              <a:srgbClr val="12355B"/>
            </a:solidFill>
            <a:prstDash val="solid"/>
          </a:ln>
        </p:spPr>
        <p:txBody>
          <a:bodyPr/>
          <a:lstStyle/>
          <a:p>
            <a:endParaRPr lang="en-GB"/>
          </a:p>
        </p:txBody>
      </p:sp>
      <p:sp>
        <p:nvSpPr>
          <p:cNvPr id="4" name="Text 2"/>
          <p:cNvSpPr/>
          <p:nvPr/>
        </p:nvSpPr>
        <p:spPr>
          <a:xfrm>
            <a:off x="502920" y="960120"/>
            <a:ext cx="10515600" cy="274320"/>
          </a:xfrm>
          <a:prstGeom prst="rect">
            <a:avLst/>
          </a:prstGeom>
          <a:noFill/>
          <a:ln/>
        </p:spPr>
        <p:txBody>
          <a:bodyPr wrap="square" rtlCol="0" anchor="ctr"/>
          <a:lstStyle/>
          <a:p>
            <a:pPr marL="0" indent="0">
              <a:buNone/>
            </a:pPr>
            <a:r>
              <a:rPr lang="en-US" sz="1800" b="1" dirty="0">
                <a:solidFill>
                  <a:srgbClr val="FFFFFF"/>
                </a:solidFill>
              </a:rPr>
              <a:t>SEND attendance remains below Federation aspirations and requires targeted, personalised support.</a:t>
            </a:r>
            <a:endParaRPr lang="en-US" sz="1800" dirty="0"/>
          </a:p>
        </p:txBody>
      </p:sp>
      <p:sp>
        <p:nvSpPr>
          <p:cNvPr id="5" name="Text 3"/>
          <p:cNvSpPr/>
          <p:nvPr/>
        </p:nvSpPr>
        <p:spPr>
          <a:xfrm>
            <a:off x="457200" y="1645920"/>
            <a:ext cx="1828800" cy="365760"/>
          </a:xfrm>
          <a:prstGeom prst="rect">
            <a:avLst/>
          </a:prstGeom>
          <a:noFill/>
          <a:ln/>
        </p:spPr>
        <p:txBody>
          <a:bodyPr wrap="square" rtlCol="0" anchor="ctr"/>
          <a:lstStyle/>
          <a:p>
            <a:pPr marL="0" indent="0">
              <a:buNone/>
            </a:pPr>
            <a:r>
              <a:rPr lang="en-US" sz="1800" b="1" dirty="0">
                <a:solidFill>
                  <a:srgbClr val="12355B"/>
                </a:solidFill>
              </a:rPr>
              <a:t>Evaluation</a:t>
            </a:r>
            <a:endParaRPr lang="en-US" sz="1800" dirty="0"/>
          </a:p>
        </p:txBody>
      </p:sp>
      <p:sp>
        <p:nvSpPr>
          <p:cNvPr id="6" name="Text 4"/>
          <p:cNvSpPr/>
          <p:nvPr/>
        </p:nvSpPr>
        <p:spPr>
          <a:xfrm>
            <a:off x="457200" y="2011680"/>
            <a:ext cx="5303520" cy="1371600"/>
          </a:xfrm>
          <a:prstGeom prst="rect">
            <a:avLst/>
          </a:prstGeom>
          <a:noFill/>
          <a:ln/>
        </p:spPr>
        <p:txBody>
          <a:bodyPr wrap="square" rtlCol="0" anchor="ctr"/>
          <a:lstStyle/>
          <a:p>
            <a:pPr marL="0" indent="0">
              <a:buNone/>
            </a:pPr>
            <a:r>
              <a:rPr lang="en-US" sz="1500" dirty="0">
                <a:solidFill>
                  <a:srgbClr val="333333"/>
                </a:solidFill>
              </a:rPr>
              <a:t>While many pupils with SEND attend well, attendance across the cohort remains lower than desired. Barriers are often complex and require coordinated work between school, families and external agencies.</a:t>
            </a:r>
            <a:endParaRPr lang="en-US" sz="1500" dirty="0"/>
          </a:p>
        </p:txBody>
      </p:sp>
      <p:sp>
        <p:nvSpPr>
          <p:cNvPr id="7" name="Text 5"/>
          <p:cNvSpPr/>
          <p:nvPr/>
        </p:nvSpPr>
        <p:spPr>
          <a:xfrm>
            <a:off x="457200" y="3657600"/>
            <a:ext cx="2743200" cy="365760"/>
          </a:xfrm>
          <a:prstGeom prst="rect">
            <a:avLst/>
          </a:prstGeom>
          <a:noFill/>
          <a:ln/>
        </p:spPr>
        <p:txBody>
          <a:bodyPr wrap="square" rtlCol="0" anchor="ctr"/>
          <a:lstStyle/>
          <a:p>
            <a:pPr marL="0" indent="0">
              <a:buNone/>
            </a:pPr>
            <a:r>
              <a:rPr lang="en-US" sz="1800" b="1" dirty="0">
                <a:solidFill>
                  <a:srgbClr val="12355B"/>
                </a:solidFill>
              </a:rPr>
              <a:t>Strategic Response</a:t>
            </a:r>
            <a:endParaRPr lang="en-US" sz="1800" dirty="0"/>
          </a:p>
        </p:txBody>
      </p:sp>
      <p:sp>
        <p:nvSpPr>
          <p:cNvPr id="8" name="Text 6"/>
          <p:cNvSpPr/>
          <p:nvPr/>
        </p:nvSpPr>
        <p:spPr>
          <a:xfrm>
            <a:off x="457200" y="4023360"/>
            <a:ext cx="5303520" cy="1554480"/>
          </a:xfrm>
          <a:prstGeom prst="rect">
            <a:avLst/>
          </a:prstGeom>
          <a:noFill/>
          <a:ln/>
        </p:spPr>
        <p:txBody>
          <a:bodyPr wrap="square" rtlCol="0" anchor="ctr"/>
          <a:lstStyle/>
          <a:p>
            <a:pPr marL="0" indent="0">
              <a:buNone/>
            </a:pPr>
            <a:r>
              <a:rPr lang="en-US" sz="1500" dirty="0">
                <a:solidFill>
                  <a:srgbClr val="000000"/>
                </a:solidFill>
              </a:rPr>
              <a:t>• Early identification of attendance concerns</a:t>
            </a:r>
            <a:endParaRPr lang="en-US" sz="1500" dirty="0"/>
          </a:p>
          <a:p>
            <a:pPr marL="0" indent="0">
              <a:buNone/>
            </a:pPr>
            <a:r>
              <a:rPr lang="en-US" sz="1500" dirty="0">
                <a:solidFill>
                  <a:srgbClr val="000000"/>
                </a:solidFill>
              </a:rPr>
              <a:t>• Personalised support plans</a:t>
            </a:r>
            <a:endParaRPr lang="en-US" sz="1500" dirty="0"/>
          </a:p>
          <a:p>
            <a:pPr marL="0" indent="0">
              <a:buNone/>
            </a:pPr>
            <a:r>
              <a:rPr lang="en-US" sz="1500" dirty="0">
                <a:solidFill>
                  <a:srgbClr val="000000"/>
                </a:solidFill>
              </a:rPr>
              <a:t>• Close family engagement</a:t>
            </a:r>
            <a:endParaRPr lang="en-US" sz="1500" dirty="0"/>
          </a:p>
          <a:p>
            <a:pPr marL="0" indent="0">
              <a:buNone/>
            </a:pPr>
            <a:r>
              <a:rPr lang="en-US" sz="1500" dirty="0">
                <a:solidFill>
                  <a:srgbClr val="000000"/>
                </a:solidFill>
              </a:rPr>
              <a:t>• Multi-agency involvement where required</a:t>
            </a:r>
            <a:endParaRPr lang="en-US" sz="1500" dirty="0"/>
          </a:p>
          <a:p>
            <a:pPr marL="0" indent="0">
              <a:buNone/>
            </a:pPr>
            <a:r>
              <a:rPr lang="en-US" sz="1500" dirty="0">
                <a:solidFill>
                  <a:srgbClr val="000000"/>
                </a:solidFill>
              </a:rPr>
              <a:t>• Monitoring impact with precision</a:t>
            </a:r>
            <a:endParaRPr lang="en-US" sz="1500" dirty="0"/>
          </a:p>
        </p:txBody>
      </p:sp>
      <p:sp>
        <p:nvSpPr>
          <p:cNvPr id="9" name="Shape 7"/>
          <p:cNvSpPr/>
          <p:nvPr/>
        </p:nvSpPr>
        <p:spPr>
          <a:xfrm>
            <a:off x="6400800" y="1554480"/>
            <a:ext cx="5303520" cy="4114800"/>
          </a:xfrm>
          <a:prstGeom prst="roundRect">
            <a:avLst/>
          </a:prstGeom>
          <a:solidFill>
            <a:srgbClr val="E8EEF7"/>
          </a:solidFill>
          <a:ln w="12700">
            <a:solidFill>
              <a:srgbClr val="12355B"/>
            </a:solidFill>
            <a:prstDash val="solid"/>
          </a:ln>
        </p:spPr>
        <p:txBody>
          <a:bodyPr/>
          <a:lstStyle/>
          <a:p>
            <a:endParaRPr lang="en-GB"/>
          </a:p>
        </p:txBody>
      </p:sp>
      <p:sp>
        <p:nvSpPr>
          <p:cNvPr id="10" name="Text 8"/>
          <p:cNvSpPr/>
          <p:nvPr/>
        </p:nvSpPr>
        <p:spPr>
          <a:xfrm>
            <a:off x="6675120" y="1828800"/>
            <a:ext cx="4754880" cy="365760"/>
          </a:xfrm>
          <a:prstGeom prst="rect">
            <a:avLst/>
          </a:prstGeom>
          <a:noFill/>
          <a:ln/>
        </p:spPr>
        <p:txBody>
          <a:bodyPr wrap="square" rtlCol="0" anchor="ctr"/>
          <a:lstStyle/>
          <a:p>
            <a:pPr marL="0" indent="0" algn="ctr">
              <a:buNone/>
            </a:pPr>
            <a:r>
              <a:rPr lang="en-US" sz="2000" b="1" dirty="0">
                <a:solidFill>
                  <a:srgbClr val="12355B"/>
                </a:solidFill>
              </a:rPr>
              <a:t>COMMON ATTENDANCE BARRIERS</a:t>
            </a:r>
            <a:endParaRPr lang="en-US" sz="2000" dirty="0"/>
          </a:p>
        </p:txBody>
      </p:sp>
      <p:sp>
        <p:nvSpPr>
          <p:cNvPr id="11" name="Text 9"/>
          <p:cNvSpPr/>
          <p:nvPr/>
        </p:nvSpPr>
        <p:spPr>
          <a:xfrm>
            <a:off x="7040880" y="2560320"/>
            <a:ext cx="3657600" cy="2560320"/>
          </a:xfrm>
          <a:prstGeom prst="rect">
            <a:avLst/>
          </a:prstGeom>
          <a:noFill/>
          <a:ln/>
        </p:spPr>
        <p:txBody>
          <a:bodyPr wrap="square" rtlCol="0" anchor="ctr"/>
          <a:lstStyle/>
          <a:p>
            <a:pPr marL="0" indent="0">
              <a:buNone/>
            </a:pPr>
            <a:r>
              <a:rPr lang="en-US" sz="1800" dirty="0">
                <a:solidFill>
                  <a:srgbClr val="C62828"/>
                </a:solidFill>
              </a:rPr>
              <a:t>• Anxiety</a:t>
            </a:r>
            <a:endParaRPr lang="en-US" sz="1800" dirty="0"/>
          </a:p>
          <a:p>
            <a:pPr marL="0" indent="0">
              <a:buNone/>
            </a:pPr>
            <a:endParaRPr lang="en-US" sz="1800" dirty="0"/>
          </a:p>
          <a:p>
            <a:pPr marL="0" indent="0">
              <a:buNone/>
            </a:pPr>
            <a:r>
              <a:rPr lang="en-US" sz="1800" dirty="0">
                <a:solidFill>
                  <a:srgbClr val="C62828"/>
                </a:solidFill>
              </a:rPr>
              <a:t>• Emotional Regulation</a:t>
            </a:r>
            <a:endParaRPr lang="en-US" sz="1800" dirty="0"/>
          </a:p>
          <a:p>
            <a:pPr marL="0" indent="0">
              <a:buNone/>
            </a:pPr>
            <a:endParaRPr lang="en-US" sz="1800" dirty="0"/>
          </a:p>
          <a:p>
            <a:pPr marL="0" indent="0">
              <a:buNone/>
            </a:pPr>
            <a:r>
              <a:rPr lang="en-US" sz="1800" dirty="0">
                <a:solidFill>
                  <a:srgbClr val="C62828"/>
                </a:solidFill>
              </a:rPr>
              <a:t>• Medical Needs</a:t>
            </a:r>
            <a:endParaRPr lang="en-US" sz="1800" dirty="0"/>
          </a:p>
          <a:p>
            <a:pPr marL="0" indent="0">
              <a:buNone/>
            </a:pPr>
            <a:endParaRPr lang="en-US" sz="1800" dirty="0"/>
          </a:p>
          <a:p>
            <a:pPr marL="0" indent="0">
              <a:buNone/>
            </a:pPr>
            <a:r>
              <a:rPr lang="en-US" sz="1800" dirty="0">
                <a:solidFill>
                  <a:srgbClr val="C62828"/>
                </a:solidFill>
              </a:rPr>
              <a:t>• Sensory Barriers</a:t>
            </a:r>
            <a:endParaRPr lang="en-US" sz="1800" dirty="0"/>
          </a:p>
          <a:p>
            <a:pPr marL="0" indent="0">
              <a:buNone/>
            </a:pPr>
            <a:endParaRPr lang="en-US" sz="1800" dirty="0"/>
          </a:p>
          <a:p>
            <a:pPr marL="0" indent="0">
              <a:buNone/>
            </a:pPr>
            <a:r>
              <a:rPr lang="en-US" sz="1800" dirty="0">
                <a:solidFill>
                  <a:srgbClr val="C62828"/>
                </a:solidFill>
              </a:rPr>
              <a:t>• School Avoidance Behaviours</a:t>
            </a:r>
            <a:endParaRPr lang="en-US" sz="1800" dirty="0"/>
          </a:p>
        </p:txBody>
      </p:sp>
      <p:sp>
        <p:nvSpPr>
          <p:cNvPr id="12" name="Shape 10"/>
          <p:cNvSpPr/>
          <p:nvPr/>
        </p:nvSpPr>
        <p:spPr>
          <a:xfrm>
            <a:off x="0" y="6172200"/>
            <a:ext cx="12188952" cy="685800"/>
          </a:xfrm>
          <a:prstGeom prst="rect">
            <a:avLst/>
          </a:prstGeom>
          <a:solidFill>
            <a:srgbClr val="ED7D31"/>
          </a:solidFill>
          <a:ln w="12700">
            <a:solidFill>
              <a:srgbClr val="ED7D31"/>
            </a:solidFill>
            <a:prstDash val="solid"/>
          </a:ln>
        </p:spPr>
        <p:txBody>
          <a:bodyPr/>
          <a:lstStyle/>
          <a:p>
            <a:endParaRPr lang="en-GB"/>
          </a:p>
        </p:txBody>
      </p:sp>
      <p:sp>
        <p:nvSpPr>
          <p:cNvPr id="13" name="Text 11"/>
          <p:cNvSpPr/>
          <p:nvPr/>
        </p:nvSpPr>
        <p:spPr>
          <a:xfrm>
            <a:off x="182880" y="6355080"/>
            <a:ext cx="11704320" cy="274320"/>
          </a:xfrm>
          <a:prstGeom prst="rect">
            <a:avLst/>
          </a:prstGeom>
          <a:noFill/>
          <a:ln/>
        </p:spPr>
        <p:txBody>
          <a:bodyPr wrap="square" rtlCol="0" anchor="ctr"/>
          <a:lstStyle/>
          <a:p>
            <a:pPr marL="0" indent="0" algn="ctr">
              <a:buNone/>
            </a:pPr>
            <a:r>
              <a:rPr lang="en-US" sz="2000" b="1" dirty="0">
                <a:solidFill>
                  <a:srgbClr val="FFFFFF"/>
                </a:solidFill>
              </a:rPr>
              <a:t>Priority: Remove barriers and improve attendance outcomes for pupils with SEND</a:t>
            </a:r>
            <a:endParaRPr lang="en-US"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365760" y="182880"/>
            <a:ext cx="10972800" cy="548640"/>
          </a:xfrm>
          <a:prstGeom prst="rect">
            <a:avLst/>
          </a:prstGeom>
          <a:noFill/>
          <a:ln/>
        </p:spPr>
        <p:txBody>
          <a:bodyPr wrap="square" rtlCol="0" anchor="ctr"/>
          <a:lstStyle/>
          <a:p>
            <a:pPr marL="0" indent="0">
              <a:buNone/>
            </a:pPr>
            <a:r>
              <a:rPr lang="en-US" sz="2400" b="1" dirty="0">
                <a:solidFill>
                  <a:srgbClr val="12355B"/>
                </a:solidFill>
              </a:rPr>
              <a:t>Reception Attendance: Establishing Strong Habits Early</a:t>
            </a:r>
            <a:endParaRPr lang="en-US" sz="2400" dirty="0"/>
          </a:p>
        </p:txBody>
      </p:sp>
      <p:sp>
        <p:nvSpPr>
          <p:cNvPr id="3" name="Shape 1"/>
          <p:cNvSpPr/>
          <p:nvPr/>
        </p:nvSpPr>
        <p:spPr>
          <a:xfrm>
            <a:off x="365760" y="868680"/>
            <a:ext cx="11155680" cy="502920"/>
          </a:xfrm>
          <a:prstGeom prst="rect">
            <a:avLst/>
          </a:prstGeom>
          <a:solidFill>
            <a:srgbClr val="12355B"/>
          </a:solidFill>
          <a:ln w="12700">
            <a:solidFill>
              <a:srgbClr val="12355B"/>
            </a:solidFill>
            <a:prstDash val="solid"/>
          </a:ln>
        </p:spPr>
        <p:txBody>
          <a:bodyPr/>
          <a:lstStyle/>
          <a:p>
            <a:endParaRPr lang="en-GB"/>
          </a:p>
        </p:txBody>
      </p:sp>
      <p:sp>
        <p:nvSpPr>
          <p:cNvPr id="4" name="Text 2"/>
          <p:cNvSpPr/>
          <p:nvPr/>
        </p:nvSpPr>
        <p:spPr>
          <a:xfrm>
            <a:off x="502920" y="960120"/>
            <a:ext cx="10515600" cy="274320"/>
          </a:xfrm>
          <a:prstGeom prst="rect">
            <a:avLst/>
          </a:prstGeom>
          <a:noFill/>
          <a:ln/>
        </p:spPr>
        <p:txBody>
          <a:bodyPr wrap="square" rtlCol="0" anchor="ctr"/>
          <a:lstStyle/>
          <a:p>
            <a:pPr marL="0" indent="0">
              <a:buNone/>
            </a:pPr>
            <a:r>
              <a:rPr lang="en-US" sz="1800" b="1" dirty="0">
                <a:solidFill>
                  <a:srgbClr val="FFFFFF"/>
                </a:solidFill>
              </a:rPr>
              <a:t>Reception attendance presents significant challenges and requires a sustained focus on early engagement.</a:t>
            </a:r>
            <a:endParaRPr lang="en-US" sz="1800" dirty="0"/>
          </a:p>
        </p:txBody>
      </p:sp>
      <p:sp>
        <p:nvSpPr>
          <p:cNvPr id="5" name="Text 3"/>
          <p:cNvSpPr/>
          <p:nvPr/>
        </p:nvSpPr>
        <p:spPr>
          <a:xfrm>
            <a:off x="457200" y="1645920"/>
            <a:ext cx="2743200" cy="365760"/>
          </a:xfrm>
          <a:prstGeom prst="rect">
            <a:avLst/>
          </a:prstGeom>
          <a:noFill/>
          <a:ln/>
        </p:spPr>
        <p:txBody>
          <a:bodyPr wrap="square" rtlCol="0" anchor="ctr"/>
          <a:lstStyle/>
          <a:p>
            <a:pPr marL="0" indent="0">
              <a:buNone/>
            </a:pPr>
            <a:r>
              <a:rPr lang="en-US" sz="1800" b="1" dirty="0">
                <a:solidFill>
                  <a:srgbClr val="12355B"/>
                </a:solidFill>
              </a:rPr>
              <a:t>Why this matters</a:t>
            </a:r>
            <a:endParaRPr lang="en-US" sz="1800" dirty="0"/>
          </a:p>
        </p:txBody>
      </p:sp>
      <p:sp>
        <p:nvSpPr>
          <p:cNvPr id="6" name="Text 4"/>
          <p:cNvSpPr/>
          <p:nvPr/>
        </p:nvSpPr>
        <p:spPr>
          <a:xfrm>
            <a:off x="457200" y="2011680"/>
            <a:ext cx="5303520" cy="1371600"/>
          </a:xfrm>
          <a:prstGeom prst="rect">
            <a:avLst/>
          </a:prstGeom>
          <a:noFill/>
          <a:ln/>
        </p:spPr>
        <p:txBody>
          <a:bodyPr wrap="square" rtlCol="0" anchor="ctr"/>
          <a:lstStyle/>
          <a:p>
            <a:pPr marL="0" indent="0">
              <a:buNone/>
            </a:pPr>
            <a:r>
              <a:rPr lang="en-US" sz="1500" dirty="0">
                <a:solidFill>
                  <a:srgbClr val="333333"/>
                </a:solidFill>
              </a:rPr>
              <a:t>Attendance patterns established in Reception often continue throughout primary education. Improving attendance before compulsory school age provides the strongest foundation for future success.</a:t>
            </a:r>
            <a:endParaRPr lang="en-US" sz="1500" dirty="0"/>
          </a:p>
        </p:txBody>
      </p:sp>
      <p:sp>
        <p:nvSpPr>
          <p:cNvPr id="7" name="Text 5"/>
          <p:cNvSpPr/>
          <p:nvPr/>
        </p:nvSpPr>
        <p:spPr>
          <a:xfrm>
            <a:off x="457200" y="3657600"/>
            <a:ext cx="2743200" cy="365760"/>
          </a:xfrm>
          <a:prstGeom prst="rect">
            <a:avLst/>
          </a:prstGeom>
          <a:noFill/>
          <a:ln/>
        </p:spPr>
        <p:txBody>
          <a:bodyPr wrap="square" rtlCol="0" anchor="ctr"/>
          <a:lstStyle/>
          <a:p>
            <a:pPr marL="0" indent="0">
              <a:buNone/>
            </a:pPr>
            <a:r>
              <a:rPr lang="en-US" sz="1800" b="1" dirty="0">
                <a:solidFill>
                  <a:srgbClr val="12355B"/>
                </a:solidFill>
              </a:rPr>
              <a:t>Strategic Priorities</a:t>
            </a:r>
            <a:endParaRPr lang="en-US" sz="1800" dirty="0"/>
          </a:p>
        </p:txBody>
      </p:sp>
      <p:sp>
        <p:nvSpPr>
          <p:cNvPr id="8" name="Text 6"/>
          <p:cNvSpPr/>
          <p:nvPr/>
        </p:nvSpPr>
        <p:spPr>
          <a:xfrm>
            <a:off x="457200" y="4023360"/>
            <a:ext cx="5303520" cy="1645920"/>
          </a:xfrm>
          <a:prstGeom prst="rect">
            <a:avLst/>
          </a:prstGeom>
          <a:noFill/>
          <a:ln/>
        </p:spPr>
        <p:txBody>
          <a:bodyPr wrap="square" rtlCol="0" anchor="ctr"/>
          <a:lstStyle/>
          <a:p>
            <a:pPr marL="0" indent="0">
              <a:buNone/>
            </a:pPr>
            <a:r>
              <a:rPr lang="en-US" sz="1500" dirty="0">
                <a:solidFill>
                  <a:srgbClr val="000000"/>
                </a:solidFill>
              </a:rPr>
              <a:t>• Promote the importance of daily attendance from the outset</a:t>
            </a:r>
            <a:endParaRPr lang="en-US" sz="1500" dirty="0"/>
          </a:p>
          <a:p>
            <a:pPr marL="0" indent="0">
              <a:buNone/>
            </a:pPr>
            <a:r>
              <a:rPr lang="en-US" sz="1500" dirty="0">
                <a:solidFill>
                  <a:srgbClr val="000000"/>
                </a:solidFill>
              </a:rPr>
              <a:t>• Strengthen parental engagement</a:t>
            </a:r>
            <a:endParaRPr lang="en-US" sz="1500" dirty="0"/>
          </a:p>
          <a:p>
            <a:pPr marL="0" indent="0">
              <a:buNone/>
            </a:pPr>
            <a:r>
              <a:rPr lang="en-US" sz="1500" dirty="0">
                <a:solidFill>
                  <a:srgbClr val="000000"/>
                </a:solidFill>
              </a:rPr>
              <a:t>• Identify concerns early</a:t>
            </a:r>
            <a:endParaRPr lang="en-US" sz="1500" dirty="0"/>
          </a:p>
          <a:p>
            <a:pPr marL="0" indent="0">
              <a:buNone/>
            </a:pPr>
            <a:r>
              <a:rPr lang="en-US" sz="1500" dirty="0">
                <a:solidFill>
                  <a:srgbClr val="000000"/>
                </a:solidFill>
              </a:rPr>
              <a:t>• Provide targeted support for vulnerable families</a:t>
            </a:r>
            <a:endParaRPr lang="en-US" sz="1500" dirty="0"/>
          </a:p>
          <a:p>
            <a:pPr marL="0" indent="0">
              <a:buNone/>
            </a:pPr>
            <a:r>
              <a:rPr lang="en-US" sz="1500" dirty="0">
                <a:solidFill>
                  <a:srgbClr val="000000"/>
                </a:solidFill>
              </a:rPr>
              <a:t>• Build positive attendance habits from the start</a:t>
            </a:r>
            <a:endParaRPr lang="en-US" sz="1500" dirty="0"/>
          </a:p>
        </p:txBody>
      </p:sp>
      <p:sp>
        <p:nvSpPr>
          <p:cNvPr id="9" name="Shape 7"/>
          <p:cNvSpPr/>
          <p:nvPr/>
        </p:nvSpPr>
        <p:spPr>
          <a:xfrm>
            <a:off x="6400800" y="1554480"/>
            <a:ext cx="5303520" cy="4114800"/>
          </a:xfrm>
          <a:prstGeom prst="roundRect">
            <a:avLst/>
          </a:prstGeom>
          <a:solidFill>
            <a:srgbClr val="E8EEF7"/>
          </a:solidFill>
          <a:ln w="12700">
            <a:solidFill>
              <a:srgbClr val="12355B"/>
            </a:solidFill>
            <a:prstDash val="solid"/>
          </a:ln>
        </p:spPr>
        <p:txBody>
          <a:bodyPr/>
          <a:lstStyle/>
          <a:p>
            <a:endParaRPr lang="en-GB"/>
          </a:p>
        </p:txBody>
      </p:sp>
      <p:sp>
        <p:nvSpPr>
          <p:cNvPr id="10" name="Text 8"/>
          <p:cNvSpPr/>
          <p:nvPr/>
        </p:nvSpPr>
        <p:spPr>
          <a:xfrm>
            <a:off x="6583680" y="1828800"/>
            <a:ext cx="4937760" cy="365760"/>
          </a:xfrm>
          <a:prstGeom prst="rect">
            <a:avLst/>
          </a:prstGeom>
          <a:noFill/>
          <a:ln/>
        </p:spPr>
        <p:txBody>
          <a:bodyPr wrap="square" rtlCol="0" anchor="ctr"/>
          <a:lstStyle/>
          <a:p>
            <a:pPr marL="0" indent="0" algn="ctr">
              <a:buNone/>
            </a:pPr>
            <a:r>
              <a:rPr lang="en-US" sz="2000" b="1" dirty="0">
                <a:solidFill>
                  <a:srgbClr val="12355B"/>
                </a:solidFill>
              </a:rPr>
              <a:t>BUILDING ATTENDANCE HABITS</a:t>
            </a:r>
            <a:endParaRPr lang="en-US" sz="2000" dirty="0"/>
          </a:p>
        </p:txBody>
      </p:sp>
      <p:sp>
        <p:nvSpPr>
          <p:cNvPr id="11" name="Text 9"/>
          <p:cNvSpPr/>
          <p:nvPr/>
        </p:nvSpPr>
        <p:spPr>
          <a:xfrm>
            <a:off x="7498080" y="2560320"/>
            <a:ext cx="2926080" cy="2560320"/>
          </a:xfrm>
          <a:prstGeom prst="rect">
            <a:avLst/>
          </a:prstGeom>
          <a:noFill/>
          <a:ln/>
        </p:spPr>
        <p:txBody>
          <a:bodyPr wrap="square" rtlCol="0" anchor="ctr"/>
          <a:lstStyle/>
          <a:p>
            <a:pPr marL="0" indent="0" algn="ctr">
              <a:buNone/>
            </a:pPr>
            <a:r>
              <a:rPr lang="en-US" sz="2000" b="1" dirty="0">
                <a:solidFill>
                  <a:srgbClr val="2E7D32"/>
                </a:solidFill>
              </a:rPr>
              <a:t>Reception</a:t>
            </a:r>
            <a:endParaRPr lang="en-US" sz="2000" dirty="0"/>
          </a:p>
          <a:p>
            <a:pPr marL="0" indent="0" algn="ctr">
              <a:buNone/>
            </a:pPr>
            <a:r>
              <a:rPr lang="en-US" sz="2000" b="1" dirty="0">
                <a:solidFill>
                  <a:srgbClr val="2E7D32"/>
                </a:solidFill>
              </a:rPr>
              <a:t>↓</a:t>
            </a:r>
            <a:endParaRPr lang="en-US" sz="2000" dirty="0"/>
          </a:p>
          <a:p>
            <a:pPr marL="0" indent="0" algn="ctr">
              <a:buNone/>
            </a:pPr>
            <a:r>
              <a:rPr lang="en-US" sz="2000" b="1" dirty="0">
                <a:solidFill>
                  <a:srgbClr val="2E7D32"/>
                </a:solidFill>
              </a:rPr>
              <a:t>Regular Attendance</a:t>
            </a:r>
            <a:endParaRPr lang="en-US" sz="2000" dirty="0"/>
          </a:p>
          <a:p>
            <a:pPr marL="0" indent="0" algn="ctr">
              <a:buNone/>
            </a:pPr>
            <a:r>
              <a:rPr lang="en-US" sz="2000" b="1" dirty="0">
                <a:solidFill>
                  <a:srgbClr val="2E7D32"/>
                </a:solidFill>
              </a:rPr>
              <a:t>↓</a:t>
            </a:r>
            <a:endParaRPr lang="en-US" sz="2000" dirty="0"/>
          </a:p>
          <a:p>
            <a:pPr marL="0" indent="0" algn="ctr">
              <a:buNone/>
            </a:pPr>
            <a:r>
              <a:rPr lang="en-US" sz="2000" b="1" dirty="0">
                <a:solidFill>
                  <a:srgbClr val="2E7D32"/>
                </a:solidFill>
              </a:rPr>
              <a:t>Positive Routines</a:t>
            </a:r>
            <a:endParaRPr lang="en-US" sz="2000" dirty="0"/>
          </a:p>
          <a:p>
            <a:pPr marL="0" indent="0" algn="ctr">
              <a:buNone/>
            </a:pPr>
            <a:r>
              <a:rPr lang="en-US" sz="2000" b="1" dirty="0">
                <a:solidFill>
                  <a:srgbClr val="2E7D32"/>
                </a:solidFill>
              </a:rPr>
              <a:t>↓</a:t>
            </a:r>
            <a:endParaRPr lang="en-US" sz="2000" dirty="0"/>
          </a:p>
          <a:p>
            <a:pPr marL="0" indent="0" algn="ctr">
              <a:buNone/>
            </a:pPr>
            <a:r>
              <a:rPr lang="en-US" sz="2000" b="1" dirty="0">
                <a:solidFill>
                  <a:srgbClr val="2E7D32"/>
                </a:solidFill>
              </a:rPr>
              <a:t>Improved Outcomes</a:t>
            </a:r>
            <a:endParaRPr lang="en-US" sz="2000" dirty="0"/>
          </a:p>
        </p:txBody>
      </p:sp>
      <p:sp>
        <p:nvSpPr>
          <p:cNvPr id="12" name="Shape 10"/>
          <p:cNvSpPr/>
          <p:nvPr/>
        </p:nvSpPr>
        <p:spPr>
          <a:xfrm>
            <a:off x="0" y="6172200"/>
            <a:ext cx="12188952" cy="685800"/>
          </a:xfrm>
          <a:prstGeom prst="rect">
            <a:avLst/>
          </a:prstGeom>
          <a:solidFill>
            <a:srgbClr val="2E75B6"/>
          </a:solidFill>
          <a:ln w="12700">
            <a:solidFill>
              <a:srgbClr val="2E75B6"/>
            </a:solidFill>
            <a:prstDash val="solid"/>
          </a:ln>
        </p:spPr>
        <p:txBody>
          <a:bodyPr/>
          <a:lstStyle/>
          <a:p>
            <a:endParaRPr lang="en-GB"/>
          </a:p>
        </p:txBody>
      </p:sp>
      <p:sp>
        <p:nvSpPr>
          <p:cNvPr id="13" name="Text 11"/>
          <p:cNvSpPr/>
          <p:nvPr/>
        </p:nvSpPr>
        <p:spPr>
          <a:xfrm>
            <a:off x="182880" y="6355080"/>
            <a:ext cx="11704320" cy="274320"/>
          </a:xfrm>
          <a:prstGeom prst="rect">
            <a:avLst/>
          </a:prstGeom>
          <a:noFill/>
          <a:ln/>
        </p:spPr>
        <p:txBody>
          <a:bodyPr wrap="square" rtlCol="0" anchor="ctr"/>
          <a:lstStyle/>
          <a:p>
            <a:pPr marL="0" indent="0" algn="ctr">
              <a:buNone/>
            </a:pPr>
            <a:r>
              <a:rPr lang="en-US" sz="2100" b="1" dirty="0">
                <a:solidFill>
                  <a:srgbClr val="FFFFFF"/>
                </a:solidFill>
              </a:rPr>
              <a:t>Priority: Secure strong attendance habits before compulsory school age</a:t>
            </a:r>
            <a:endParaRPr lang="en-US" sz="21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BC1377-C870-DC92-29D7-5866E764411F}"/>
              </a:ext>
            </a:extLst>
          </p:cNvPr>
          <p:cNvSpPr txBox="1"/>
          <p:nvPr/>
        </p:nvSpPr>
        <p:spPr>
          <a:xfrm>
            <a:off x="414070" y="1827529"/>
            <a:ext cx="5996356" cy="2780248"/>
          </a:xfrm>
          <a:prstGeom prst="rect">
            <a:avLst/>
          </a:prstGeom>
          <a:noFill/>
        </p:spPr>
        <p:txBody>
          <a:bodyPr wrap="square">
            <a:spAutoFit/>
          </a:bodyPr>
          <a:lstStyle/>
          <a:p>
            <a:pPr>
              <a:lnSpc>
                <a:spcPct val="100000"/>
              </a:lnSpc>
              <a:spcAft>
                <a:spcPts val="800"/>
              </a:spcAft>
              <a:buNone/>
            </a:pPr>
            <a:r>
              <a:rPr lang="en-GB" sz="2800" b="1" kern="100" dirty="0">
                <a:effectLst/>
                <a:latin typeface="+mn-lt"/>
                <a:ea typeface="Aptos" panose="020B0004020202020204" pitchFamily="34" charset="0"/>
                <a:cs typeface="Times New Roman" panose="02020603050405020304" pitchFamily="18" charset="0"/>
              </a:rPr>
              <a:t>The Cadmus Best Practice Attendance Framework</a:t>
            </a:r>
            <a:endParaRPr lang="en-GB" sz="2800" kern="100" dirty="0">
              <a:effectLst/>
              <a:latin typeface="+mn-lt"/>
              <a:ea typeface="Aptos" panose="020B0004020202020204" pitchFamily="34" charset="0"/>
              <a:cs typeface="Times New Roman" panose="02020603050405020304" pitchFamily="18" charset="0"/>
            </a:endParaRPr>
          </a:p>
          <a:p>
            <a:pPr>
              <a:lnSpc>
                <a:spcPct val="100000"/>
              </a:lnSpc>
              <a:spcAft>
                <a:spcPts val="800"/>
              </a:spcAft>
              <a:buNone/>
            </a:pPr>
            <a:r>
              <a:rPr lang="en-GB" sz="2800" kern="100" dirty="0">
                <a:effectLst/>
                <a:latin typeface="+mn-lt"/>
                <a:ea typeface="Aptos" panose="020B0004020202020204" pitchFamily="34" charset="0"/>
                <a:cs typeface="Times New Roman" panose="02020603050405020304" pitchFamily="18" charset="0"/>
              </a:rPr>
              <a:t>The evidence across all schools suggests the strongest attendance outcomes are achieved through the following strategies.</a:t>
            </a:r>
            <a:endParaRPr lang="en-GB" sz="28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D1CBB1BB-914A-F1DF-29BA-B5A0F70A28A9}"/>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988833" y="86264"/>
            <a:ext cx="5046453" cy="6262778"/>
          </a:xfrm>
          <a:prstGeom prst="rect">
            <a:avLst/>
          </a:prstGeom>
        </p:spPr>
      </p:pic>
    </p:spTree>
    <p:extLst>
      <p:ext uri="{BB962C8B-B14F-4D97-AF65-F5344CB8AC3E}">
        <p14:creationId xmlns:p14="http://schemas.microsoft.com/office/powerpoint/2010/main" val="2429447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365760" y="182880"/>
            <a:ext cx="10972800" cy="548640"/>
          </a:xfrm>
          <a:prstGeom prst="rect">
            <a:avLst/>
          </a:prstGeom>
          <a:noFill/>
          <a:ln/>
        </p:spPr>
        <p:txBody>
          <a:bodyPr wrap="square" rtlCol="0" anchor="ctr"/>
          <a:lstStyle/>
          <a:p>
            <a:pPr marL="0" indent="0">
              <a:buNone/>
            </a:pPr>
            <a:r>
              <a:rPr lang="en-US" sz="2400" b="1" dirty="0">
                <a:solidFill>
                  <a:srgbClr val="12355B"/>
                </a:solidFill>
              </a:rPr>
              <a:t>Strategy 1: Attendance Micro-Triggers</a:t>
            </a:r>
            <a:endParaRPr lang="en-US" sz="2400" dirty="0"/>
          </a:p>
        </p:txBody>
      </p:sp>
      <p:sp>
        <p:nvSpPr>
          <p:cNvPr id="3" name="Shape 1"/>
          <p:cNvSpPr/>
          <p:nvPr/>
        </p:nvSpPr>
        <p:spPr>
          <a:xfrm>
            <a:off x="365760" y="868680"/>
            <a:ext cx="11155680" cy="502920"/>
          </a:xfrm>
          <a:prstGeom prst="rect">
            <a:avLst/>
          </a:prstGeom>
          <a:solidFill>
            <a:srgbClr val="12355B"/>
          </a:solidFill>
          <a:ln w="12700">
            <a:solidFill>
              <a:srgbClr val="12355B"/>
            </a:solidFill>
            <a:prstDash val="solid"/>
          </a:ln>
        </p:spPr>
        <p:txBody>
          <a:bodyPr/>
          <a:lstStyle/>
          <a:p>
            <a:endParaRPr lang="en-GB"/>
          </a:p>
        </p:txBody>
      </p:sp>
      <p:sp>
        <p:nvSpPr>
          <p:cNvPr id="4" name="Text 2"/>
          <p:cNvSpPr/>
          <p:nvPr/>
        </p:nvSpPr>
        <p:spPr>
          <a:xfrm>
            <a:off x="502920" y="960120"/>
            <a:ext cx="10515600" cy="274320"/>
          </a:xfrm>
          <a:prstGeom prst="rect">
            <a:avLst/>
          </a:prstGeom>
          <a:noFill/>
          <a:ln/>
        </p:spPr>
        <p:txBody>
          <a:bodyPr wrap="square" rtlCol="0" anchor="ctr"/>
          <a:lstStyle/>
          <a:p>
            <a:pPr marL="0" indent="0">
              <a:buNone/>
            </a:pPr>
            <a:r>
              <a:rPr lang="en-US" sz="1800" b="1" dirty="0">
                <a:solidFill>
                  <a:srgbClr val="FFFFFF"/>
                </a:solidFill>
              </a:rPr>
              <a:t>Move intervention earlier by responding to small attendance changes before patterns become entrenched.</a:t>
            </a:r>
            <a:endParaRPr lang="en-US" sz="1800" dirty="0"/>
          </a:p>
        </p:txBody>
      </p:sp>
      <p:sp>
        <p:nvSpPr>
          <p:cNvPr id="5" name="Text 3"/>
          <p:cNvSpPr/>
          <p:nvPr/>
        </p:nvSpPr>
        <p:spPr>
          <a:xfrm>
            <a:off x="457200" y="1645920"/>
            <a:ext cx="1828800" cy="365760"/>
          </a:xfrm>
          <a:prstGeom prst="rect">
            <a:avLst/>
          </a:prstGeom>
          <a:noFill/>
          <a:ln/>
        </p:spPr>
        <p:txBody>
          <a:bodyPr wrap="square" rtlCol="0" anchor="ctr"/>
          <a:lstStyle/>
          <a:p>
            <a:pPr marL="0" indent="0">
              <a:buNone/>
            </a:pPr>
            <a:r>
              <a:rPr lang="en-US" sz="1800" b="1" dirty="0">
                <a:solidFill>
                  <a:srgbClr val="12355B"/>
                </a:solidFill>
              </a:rPr>
              <a:t>Rationale</a:t>
            </a:r>
            <a:endParaRPr lang="en-US" sz="1800" dirty="0"/>
          </a:p>
        </p:txBody>
      </p:sp>
      <p:sp>
        <p:nvSpPr>
          <p:cNvPr id="6" name="Text 4"/>
          <p:cNvSpPr/>
          <p:nvPr/>
        </p:nvSpPr>
        <p:spPr>
          <a:xfrm>
            <a:off x="457200" y="2011680"/>
            <a:ext cx="5303520" cy="1371600"/>
          </a:xfrm>
          <a:prstGeom prst="rect">
            <a:avLst/>
          </a:prstGeom>
          <a:noFill/>
          <a:ln/>
        </p:spPr>
        <p:txBody>
          <a:bodyPr wrap="square" rtlCol="0" anchor="ctr"/>
          <a:lstStyle/>
          <a:p>
            <a:pPr marL="0" indent="0">
              <a:buNone/>
            </a:pPr>
            <a:r>
              <a:rPr lang="en-US" sz="1500" dirty="0">
                <a:solidFill>
                  <a:srgbClr val="333333"/>
                </a:solidFill>
              </a:rPr>
              <a:t>The most effective schools do not wait for pupils to become persistently absent. Early action reduces the likelihood of attendance concerns escalating and enables support to be provided at the earliest opportunity.</a:t>
            </a:r>
            <a:endParaRPr lang="en-US" sz="1500" dirty="0"/>
          </a:p>
        </p:txBody>
      </p:sp>
      <p:sp>
        <p:nvSpPr>
          <p:cNvPr id="7" name="Text 5"/>
          <p:cNvSpPr/>
          <p:nvPr/>
        </p:nvSpPr>
        <p:spPr>
          <a:xfrm>
            <a:off x="457200" y="3657600"/>
            <a:ext cx="2743200" cy="365760"/>
          </a:xfrm>
          <a:prstGeom prst="rect">
            <a:avLst/>
          </a:prstGeom>
          <a:noFill/>
          <a:ln/>
        </p:spPr>
        <p:txBody>
          <a:bodyPr wrap="square" rtlCol="0" anchor="ctr"/>
          <a:lstStyle/>
          <a:p>
            <a:pPr marL="0" indent="0">
              <a:buNone/>
            </a:pPr>
            <a:r>
              <a:rPr lang="en-US" sz="1800" b="1" dirty="0">
                <a:solidFill>
                  <a:srgbClr val="12355B"/>
                </a:solidFill>
              </a:rPr>
              <a:t>Leadership Actions</a:t>
            </a:r>
            <a:endParaRPr lang="en-US" sz="1800" dirty="0"/>
          </a:p>
        </p:txBody>
      </p:sp>
      <p:sp>
        <p:nvSpPr>
          <p:cNvPr id="8" name="Text 6"/>
          <p:cNvSpPr/>
          <p:nvPr/>
        </p:nvSpPr>
        <p:spPr>
          <a:xfrm>
            <a:off x="457200" y="4023360"/>
            <a:ext cx="5303520" cy="1645920"/>
          </a:xfrm>
          <a:prstGeom prst="rect">
            <a:avLst/>
          </a:prstGeom>
          <a:noFill/>
          <a:ln/>
        </p:spPr>
        <p:txBody>
          <a:bodyPr wrap="square" rtlCol="0" anchor="ctr"/>
          <a:lstStyle/>
          <a:p>
            <a:pPr marL="0" indent="0">
              <a:buNone/>
            </a:pPr>
            <a:r>
              <a:rPr lang="en-US" sz="1500" dirty="0">
                <a:solidFill>
                  <a:srgbClr val="000000"/>
                </a:solidFill>
              </a:rPr>
              <a:t>• Review attendance data weekly</a:t>
            </a:r>
            <a:endParaRPr lang="en-US" sz="1500" dirty="0"/>
          </a:p>
          <a:p>
            <a:pPr marL="0" indent="0">
              <a:buNone/>
            </a:pPr>
            <a:r>
              <a:rPr lang="en-US" sz="1500" dirty="0">
                <a:solidFill>
                  <a:srgbClr val="000000"/>
                </a:solidFill>
              </a:rPr>
              <a:t>• Contact families promptly</a:t>
            </a:r>
            <a:endParaRPr lang="en-US" sz="1500" dirty="0"/>
          </a:p>
          <a:p>
            <a:pPr marL="0" indent="0">
              <a:buNone/>
            </a:pPr>
            <a:r>
              <a:rPr lang="en-US" sz="1500" dirty="0">
                <a:solidFill>
                  <a:srgbClr val="000000"/>
                </a:solidFill>
              </a:rPr>
              <a:t>• Identify emerging patterns</a:t>
            </a:r>
            <a:endParaRPr lang="en-US" sz="1500" dirty="0"/>
          </a:p>
          <a:p>
            <a:pPr marL="0" indent="0">
              <a:buNone/>
            </a:pPr>
            <a:r>
              <a:rPr lang="en-US" sz="1500" dirty="0">
                <a:solidFill>
                  <a:srgbClr val="000000"/>
                </a:solidFill>
              </a:rPr>
              <a:t>• Implement support before thresholds are breached</a:t>
            </a:r>
            <a:endParaRPr lang="en-US" sz="1500" dirty="0"/>
          </a:p>
          <a:p>
            <a:pPr marL="0" indent="0">
              <a:buNone/>
            </a:pPr>
            <a:r>
              <a:rPr lang="en-US" sz="1500" dirty="0">
                <a:solidFill>
                  <a:srgbClr val="000000"/>
                </a:solidFill>
              </a:rPr>
              <a:t>• Monitor impact and adjust interventions</a:t>
            </a:r>
            <a:endParaRPr lang="en-US" sz="1500" dirty="0"/>
          </a:p>
        </p:txBody>
      </p:sp>
      <p:sp>
        <p:nvSpPr>
          <p:cNvPr id="9" name="Shape 7"/>
          <p:cNvSpPr/>
          <p:nvPr/>
        </p:nvSpPr>
        <p:spPr>
          <a:xfrm>
            <a:off x="6400800" y="1463040"/>
            <a:ext cx="5303520" cy="4389120"/>
          </a:xfrm>
          <a:prstGeom prst="roundRect">
            <a:avLst/>
          </a:prstGeom>
          <a:solidFill>
            <a:srgbClr val="E8EEF7"/>
          </a:solidFill>
          <a:ln w="12700">
            <a:solidFill>
              <a:srgbClr val="12355B"/>
            </a:solidFill>
            <a:prstDash val="solid"/>
          </a:ln>
        </p:spPr>
        <p:txBody>
          <a:bodyPr/>
          <a:lstStyle/>
          <a:p>
            <a:endParaRPr lang="en-GB"/>
          </a:p>
        </p:txBody>
      </p:sp>
      <p:sp>
        <p:nvSpPr>
          <p:cNvPr id="10" name="Text 8"/>
          <p:cNvSpPr/>
          <p:nvPr/>
        </p:nvSpPr>
        <p:spPr>
          <a:xfrm>
            <a:off x="6583680" y="1783080"/>
            <a:ext cx="4846320" cy="365760"/>
          </a:xfrm>
          <a:prstGeom prst="rect">
            <a:avLst/>
          </a:prstGeom>
          <a:noFill/>
          <a:ln/>
        </p:spPr>
        <p:txBody>
          <a:bodyPr wrap="square" rtlCol="0" anchor="ctr"/>
          <a:lstStyle/>
          <a:p>
            <a:pPr marL="0" indent="0" algn="ctr">
              <a:buNone/>
            </a:pPr>
            <a:r>
              <a:rPr lang="en-US" sz="2000" b="1" dirty="0">
                <a:solidFill>
                  <a:srgbClr val="12355B"/>
                </a:solidFill>
              </a:rPr>
              <a:t>MICRO-TRIGGERS FOR ACTION</a:t>
            </a:r>
            <a:endParaRPr lang="en-US" sz="2000" dirty="0"/>
          </a:p>
        </p:txBody>
      </p:sp>
      <p:sp>
        <p:nvSpPr>
          <p:cNvPr id="11" name="Text 9"/>
          <p:cNvSpPr/>
          <p:nvPr/>
        </p:nvSpPr>
        <p:spPr>
          <a:xfrm>
            <a:off x="6858000" y="2377440"/>
            <a:ext cx="4297680" cy="2926080"/>
          </a:xfrm>
          <a:prstGeom prst="rect">
            <a:avLst/>
          </a:prstGeom>
          <a:noFill/>
          <a:ln/>
        </p:spPr>
        <p:txBody>
          <a:bodyPr wrap="square" rtlCol="0" anchor="ctr"/>
          <a:lstStyle/>
          <a:p>
            <a:pPr marL="0" indent="0">
              <a:buNone/>
            </a:pPr>
            <a:r>
              <a:rPr lang="en-US" sz="1700" dirty="0">
                <a:solidFill>
                  <a:srgbClr val="C62828"/>
                </a:solidFill>
              </a:rPr>
              <a:t>• Attendance below 96%</a:t>
            </a:r>
            <a:endParaRPr lang="en-US" sz="1700" dirty="0"/>
          </a:p>
          <a:p>
            <a:pPr marL="0" indent="0">
              <a:buNone/>
            </a:pPr>
            <a:endParaRPr lang="en-US" sz="1700" dirty="0"/>
          </a:p>
          <a:p>
            <a:pPr marL="0" indent="0">
              <a:buNone/>
            </a:pPr>
            <a:r>
              <a:rPr lang="en-US" sz="1700" dirty="0">
                <a:solidFill>
                  <a:srgbClr val="C62828"/>
                </a:solidFill>
              </a:rPr>
              <a:t>• Three lates in 10 days</a:t>
            </a:r>
            <a:endParaRPr lang="en-US" sz="1700" dirty="0"/>
          </a:p>
          <a:p>
            <a:pPr marL="0" indent="0">
              <a:buNone/>
            </a:pPr>
            <a:endParaRPr lang="en-US" sz="1700" dirty="0"/>
          </a:p>
          <a:p>
            <a:pPr marL="0" indent="0">
              <a:buNone/>
            </a:pPr>
            <a:r>
              <a:rPr lang="en-US" sz="1700" dirty="0">
                <a:solidFill>
                  <a:srgbClr val="C62828"/>
                </a:solidFill>
              </a:rPr>
              <a:t>• Two consecutive absences</a:t>
            </a:r>
            <a:endParaRPr lang="en-US" sz="1700" dirty="0"/>
          </a:p>
          <a:p>
            <a:pPr marL="0" indent="0">
              <a:buNone/>
            </a:pPr>
            <a:endParaRPr lang="en-US" sz="1700" dirty="0"/>
          </a:p>
          <a:p>
            <a:pPr marL="0" indent="0">
              <a:buNone/>
            </a:pPr>
            <a:r>
              <a:rPr lang="en-US" sz="1700" dirty="0">
                <a:solidFill>
                  <a:srgbClr val="C62828"/>
                </a:solidFill>
              </a:rPr>
              <a:t>• 2% decline within a half term</a:t>
            </a:r>
            <a:endParaRPr lang="en-US" sz="1700" dirty="0"/>
          </a:p>
          <a:p>
            <a:pPr marL="0" indent="0">
              <a:buNone/>
            </a:pPr>
            <a:endParaRPr lang="en-US" sz="1700" dirty="0"/>
          </a:p>
          <a:p>
            <a:pPr marL="0" indent="0">
              <a:buNone/>
            </a:pPr>
            <a:r>
              <a:rPr lang="en-US" sz="1700" dirty="0">
                <a:solidFill>
                  <a:srgbClr val="C62828"/>
                </a:solidFill>
              </a:rPr>
              <a:t>• Monday/Friday patterns emerge</a:t>
            </a:r>
            <a:endParaRPr lang="en-US" sz="1700" dirty="0"/>
          </a:p>
        </p:txBody>
      </p:sp>
      <p:sp>
        <p:nvSpPr>
          <p:cNvPr id="12" name="Shape 10"/>
          <p:cNvSpPr/>
          <p:nvPr/>
        </p:nvSpPr>
        <p:spPr>
          <a:xfrm>
            <a:off x="0" y="6172200"/>
            <a:ext cx="12188952" cy="685800"/>
          </a:xfrm>
          <a:prstGeom prst="rect">
            <a:avLst/>
          </a:prstGeom>
          <a:solidFill>
            <a:srgbClr val="D32F2F"/>
          </a:solidFill>
          <a:ln w="12700">
            <a:solidFill>
              <a:srgbClr val="D32F2F"/>
            </a:solidFill>
            <a:prstDash val="solid"/>
          </a:ln>
        </p:spPr>
        <p:txBody>
          <a:bodyPr/>
          <a:lstStyle/>
          <a:p>
            <a:endParaRPr lang="en-GB"/>
          </a:p>
        </p:txBody>
      </p:sp>
      <p:sp>
        <p:nvSpPr>
          <p:cNvPr id="13" name="Text 11"/>
          <p:cNvSpPr/>
          <p:nvPr/>
        </p:nvSpPr>
        <p:spPr>
          <a:xfrm>
            <a:off x="182880" y="6355080"/>
            <a:ext cx="11704320" cy="274320"/>
          </a:xfrm>
          <a:prstGeom prst="rect">
            <a:avLst/>
          </a:prstGeom>
          <a:noFill/>
          <a:ln/>
        </p:spPr>
        <p:txBody>
          <a:bodyPr wrap="square" rtlCol="0" anchor="ctr"/>
          <a:lstStyle/>
          <a:p>
            <a:pPr marL="0" indent="0" algn="ctr">
              <a:buNone/>
            </a:pPr>
            <a:r>
              <a:rPr lang="en-US" sz="2100" b="1" dirty="0">
                <a:solidFill>
                  <a:srgbClr val="FFFFFF"/>
                </a:solidFill>
              </a:rPr>
              <a:t>Key Principle: Earlier intervention leads to stronger attendance outcomes</a:t>
            </a:r>
            <a:endParaRPr lang="en-US" sz="21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365760" y="182880"/>
            <a:ext cx="10972800" cy="548640"/>
          </a:xfrm>
          <a:prstGeom prst="rect">
            <a:avLst/>
          </a:prstGeom>
          <a:noFill/>
          <a:ln/>
        </p:spPr>
        <p:txBody>
          <a:bodyPr wrap="square" rtlCol="0" anchor="ctr"/>
          <a:lstStyle/>
          <a:p>
            <a:pPr marL="0" indent="0">
              <a:buNone/>
            </a:pPr>
            <a:r>
              <a:rPr lang="en-US" sz="2400" b="1" dirty="0">
                <a:solidFill>
                  <a:srgbClr val="12355B"/>
                </a:solidFill>
              </a:rPr>
              <a:t>Strategy 2: Graduated Attendance Pathway</a:t>
            </a:r>
            <a:endParaRPr lang="en-US" sz="2400" dirty="0"/>
          </a:p>
        </p:txBody>
      </p:sp>
      <p:sp>
        <p:nvSpPr>
          <p:cNvPr id="3" name="Shape 1"/>
          <p:cNvSpPr/>
          <p:nvPr/>
        </p:nvSpPr>
        <p:spPr>
          <a:xfrm>
            <a:off x="365760" y="868680"/>
            <a:ext cx="11155680" cy="502920"/>
          </a:xfrm>
          <a:prstGeom prst="rect">
            <a:avLst/>
          </a:prstGeom>
          <a:solidFill>
            <a:srgbClr val="12355B"/>
          </a:solidFill>
          <a:ln w="12700">
            <a:solidFill>
              <a:srgbClr val="12355B"/>
            </a:solidFill>
            <a:prstDash val="solid"/>
          </a:ln>
        </p:spPr>
        <p:txBody>
          <a:bodyPr/>
          <a:lstStyle/>
          <a:p>
            <a:endParaRPr lang="en-GB"/>
          </a:p>
        </p:txBody>
      </p:sp>
      <p:sp>
        <p:nvSpPr>
          <p:cNvPr id="4" name="Text 2"/>
          <p:cNvSpPr/>
          <p:nvPr/>
        </p:nvSpPr>
        <p:spPr>
          <a:xfrm>
            <a:off x="502920" y="960120"/>
            <a:ext cx="10515600" cy="274320"/>
          </a:xfrm>
          <a:prstGeom prst="rect">
            <a:avLst/>
          </a:prstGeom>
          <a:noFill/>
          <a:ln/>
        </p:spPr>
        <p:txBody>
          <a:bodyPr wrap="square" rtlCol="0" anchor="ctr"/>
          <a:lstStyle/>
          <a:p>
            <a:pPr marL="0" indent="0">
              <a:buNone/>
            </a:pPr>
            <a:r>
              <a:rPr lang="en-US" sz="1800" b="1" dirty="0">
                <a:solidFill>
                  <a:srgbClr val="FFFFFF"/>
                </a:solidFill>
              </a:rPr>
              <a:t>A common Federation framework ensures timely, proportionate and consistent responses to attendance concerns.</a:t>
            </a:r>
            <a:endParaRPr lang="en-US" sz="1800" dirty="0"/>
          </a:p>
        </p:txBody>
      </p:sp>
      <p:sp>
        <p:nvSpPr>
          <p:cNvPr id="5" name="Text 3"/>
          <p:cNvSpPr/>
          <p:nvPr/>
        </p:nvSpPr>
        <p:spPr>
          <a:xfrm>
            <a:off x="457200" y="1645920"/>
            <a:ext cx="2743200" cy="365760"/>
          </a:xfrm>
          <a:prstGeom prst="rect">
            <a:avLst/>
          </a:prstGeom>
          <a:noFill/>
          <a:ln/>
        </p:spPr>
        <p:txBody>
          <a:bodyPr wrap="square" rtlCol="0" anchor="ctr"/>
          <a:lstStyle/>
          <a:p>
            <a:pPr marL="0" indent="0">
              <a:buNone/>
            </a:pPr>
            <a:r>
              <a:rPr lang="en-US" sz="1800" b="1" dirty="0">
                <a:solidFill>
                  <a:srgbClr val="12355B"/>
                </a:solidFill>
              </a:rPr>
              <a:t>Strategic Rationale</a:t>
            </a:r>
            <a:endParaRPr lang="en-US" sz="1800" dirty="0"/>
          </a:p>
        </p:txBody>
      </p:sp>
      <p:sp>
        <p:nvSpPr>
          <p:cNvPr id="6" name="Text 4"/>
          <p:cNvSpPr/>
          <p:nvPr/>
        </p:nvSpPr>
        <p:spPr>
          <a:xfrm>
            <a:off x="457200" y="2011680"/>
            <a:ext cx="5303520" cy="1463040"/>
          </a:xfrm>
          <a:prstGeom prst="rect">
            <a:avLst/>
          </a:prstGeom>
          <a:noFill/>
          <a:ln/>
        </p:spPr>
        <p:txBody>
          <a:bodyPr wrap="square" rtlCol="0" anchor="ctr"/>
          <a:lstStyle/>
          <a:p>
            <a:pPr marL="0" indent="0">
              <a:buNone/>
            </a:pPr>
            <a:r>
              <a:rPr lang="en-US" sz="1500" dirty="0">
                <a:solidFill>
                  <a:srgbClr val="333333"/>
                </a:solidFill>
              </a:rPr>
              <a:t>The strongest attendance systems provide clarity for leaders, staff and families. A graduated pathway enables support to increase in intensity as attendance declines, ensuring intervention is both consistent and proportionate.</a:t>
            </a:r>
            <a:endParaRPr lang="en-US" sz="1500" dirty="0"/>
          </a:p>
        </p:txBody>
      </p:sp>
      <p:sp>
        <p:nvSpPr>
          <p:cNvPr id="7" name="Text 5"/>
          <p:cNvSpPr/>
          <p:nvPr/>
        </p:nvSpPr>
        <p:spPr>
          <a:xfrm>
            <a:off x="457200" y="3657600"/>
            <a:ext cx="2743200" cy="365760"/>
          </a:xfrm>
          <a:prstGeom prst="rect">
            <a:avLst/>
          </a:prstGeom>
          <a:noFill/>
          <a:ln/>
        </p:spPr>
        <p:txBody>
          <a:bodyPr wrap="square" rtlCol="0" anchor="ctr"/>
          <a:lstStyle/>
          <a:p>
            <a:pPr marL="0" indent="0">
              <a:buNone/>
            </a:pPr>
            <a:r>
              <a:rPr lang="en-US" sz="1800" b="1" dirty="0">
                <a:solidFill>
                  <a:srgbClr val="12355B"/>
                </a:solidFill>
              </a:rPr>
              <a:t>Key Benefits</a:t>
            </a:r>
            <a:endParaRPr lang="en-US" sz="1800" dirty="0"/>
          </a:p>
        </p:txBody>
      </p:sp>
      <p:sp>
        <p:nvSpPr>
          <p:cNvPr id="8" name="Text 6"/>
          <p:cNvSpPr/>
          <p:nvPr/>
        </p:nvSpPr>
        <p:spPr>
          <a:xfrm>
            <a:off x="457200" y="4023360"/>
            <a:ext cx="5303520" cy="1645920"/>
          </a:xfrm>
          <a:prstGeom prst="rect">
            <a:avLst/>
          </a:prstGeom>
          <a:noFill/>
          <a:ln/>
        </p:spPr>
        <p:txBody>
          <a:bodyPr wrap="square" rtlCol="0" anchor="ctr"/>
          <a:lstStyle/>
          <a:p>
            <a:pPr marL="0" indent="0">
              <a:buNone/>
            </a:pPr>
            <a:r>
              <a:rPr lang="en-US" sz="1500" dirty="0">
                <a:solidFill>
                  <a:srgbClr val="000000"/>
                </a:solidFill>
              </a:rPr>
              <a:t>• Consistent practice across all schools</a:t>
            </a:r>
            <a:endParaRPr lang="en-US" sz="1500" dirty="0"/>
          </a:p>
          <a:p>
            <a:pPr marL="0" indent="0">
              <a:buNone/>
            </a:pPr>
            <a:r>
              <a:rPr lang="en-US" sz="1500" dirty="0">
                <a:solidFill>
                  <a:srgbClr val="000000"/>
                </a:solidFill>
              </a:rPr>
              <a:t>• Earlier intervention and support</a:t>
            </a:r>
            <a:endParaRPr lang="en-US" sz="1500" dirty="0"/>
          </a:p>
          <a:p>
            <a:pPr marL="0" indent="0">
              <a:buNone/>
            </a:pPr>
            <a:r>
              <a:rPr lang="en-US" sz="1500" dirty="0">
                <a:solidFill>
                  <a:srgbClr val="000000"/>
                </a:solidFill>
              </a:rPr>
              <a:t>• Clear expectations for families</a:t>
            </a:r>
            <a:endParaRPr lang="en-US" sz="1500" dirty="0"/>
          </a:p>
          <a:p>
            <a:pPr marL="0" indent="0">
              <a:buNone/>
            </a:pPr>
            <a:r>
              <a:rPr lang="en-US" sz="1500" dirty="0">
                <a:solidFill>
                  <a:srgbClr val="000000"/>
                </a:solidFill>
              </a:rPr>
              <a:t>• Escalation matched to need</a:t>
            </a:r>
            <a:endParaRPr lang="en-US" sz="1500" dirty="0"/>
          </a:p>
          <a:p>
            <a:pPr marL="0" indent="0">
              <a:buNone/>
            </a:pPr>
            <a:r>
              <a:rPr lang="en-US" sz="1500" dirty="0">
                <a:solidFill>
                  <a:srgbClr val="000000"/>
                </a:solidFill>
              </a:rPr>
              <a:t>• Improved accountability and monitoring</a:t>
            </a:r>
            <a:endParaRPr lang="en-US" sz="1500" dirty="0"/>
          </a:p>
        </p:txBody>
      </p:sp>
      <p:sp>
        <p:nvSpPr>
          <p:cNvPr id="9" name="Shape 7"/>
          <p:cNvSpPr/>
          <p:nvPr/>
        </p:nvSpPr>
        <p:spPr>
          <a:xfrm>
            <a:off x="6400800" y="1463040"/>
            <a:ext cx="5394960" cy="4480560"/>
          </a:xfrm>
          <a:prstGeom prst="roundRect">
            <a:avLst/>
          </a:prstGeom>
          <a:solidFill>
            <a:srgbClr val="E8EEF7"/>
          </a:solidFill>
          <a:ln w="12700">
            <a:solidFill>
              <a:srgbClr val="12355B"/>
            </a:solidFill>
            <a:prstDash val="solid"/>
          </a:ln>
        </p:spPr>
        <p:txBody>
          <a:bodyPr/>
          <a:lstStyle/>
          <a:p>
            <a:endParaRPr lang="en-GB"/>
          </a:p>
        </p:txBody>
      </p:sp>
      <p:sp>
        <p:nvSpPr>
          <p:cNvPr id="10" name="Text 8"/>
          <p:cNvSpPr/>
          <p:nvPr/>
        </p:nvSpPr>
        <p:spPr>
          <a:xfrm>
            <a:off x="6583680" y="1737360"/>
            <a:ext cx="4937760" cy="365760"/>
          </a:xfrm>
          <a:prstGeom prst="rect">
            <a:avLst/>
          </a:prstGeom>
          <a:noFill/>
          <a:ln/>
        </p:spPr>
        <p:txBody>
          <a:bodyPr wrap="square" rtlCol="0" anchor="ctr"/>
          <a:lstStyle/>
          <a:p>
            <a:pPr marL="0" indent="0" algn="ctr">
              <a:buNone/>
            </a:pPr>
            <a:r>
              <a:rPr lang="en-US" sz="1900" b="1" dirty="0">
                <a:solidFill>
                  <a:srgbClr val="12355B"/>
                </a:solidFill>
              </a:rPr>
              <a:t>FEDERATION ATTENDANCE PATHWAY</a:t>
            </a:r>
            <a:endParaRPr lang="en-US" sz="1900" dirty="0"/>
          </a:p>
        </p:txBody>
      </p:sp>
      <p:sp>
        <p:nvSpPr>
          <p:cNvPr id="11" name="Text 9"/>
          <p:cNvSpPr/>
          <p:nvPr/>
        </p:nvSpPr>
        <p:spPr>
          <a:xfrm>
            <a:off x="6766560" y="2286000"/>
            <a:ext cx="4389120" cy="274320"/>
          </a:xfrm>
          <a:prstGeom prst="rect">
            <a:avLst/>
          </a:prstGeom>
          <a:noFill/>
          <a:ln/>
        </p:spPr>
        <p:txBody>
          <a:bodyPr wrap="square" rtlCol="0" anchor="ctr"/>
          <a:lstStyle/>
          <a:p>
            <a:pPr marL="0" indent="0">
              <a:buNone/>
            </a:pPr>
            <a:r>
              <a:rPr lang="en-US" sz="1500" b="1" dirty="0">
                <a:solidFill>
                  <a:srgbClr val="2E7D32"/>
                </a:solidFill>
              </a:rPr>
              <a:t>96%+  Universal Provision</a:t>
            </a:r>
            <a:endParaRPr lang="en-US" sz="1500" dirty="0"/>
          </a:p>
        </p:txBody>
      </p:sp>
      <p:sp>
        <p:nvSpPr>
          <p:cNvPr id="12" name="Text 10"/>
          <p:cNvSpPr/>
          <p:nvPr/>
        </p:nvSpPr>
        <p:spPr>
          <a:xfrm>
            <a:off x="6766560" y="2834640"/>
            <a:ext cx="4389120" cy="274320"/>
          </a:xfrm>
          <a:prstGeom prst="rect">
            <a:avLst/>
          </a:prstGeom>
          <a:noFill/>
          <a:ln/>
        </p:spPr>
        <p:txBody>
          <a:bodyPr wrap="square" rtlCol="0" anchor="ctr"/>
          <a:lstStyle/>
          <a:p>
            <a:pPr marL="0" indent="0">
              <a:buNone/>
            </a:pPr>
            <a:r>
              <a:rPr lang="en-US" sz="1500" b="1" dirty="0">
                <a:solidFill>
                  <a:srgbClr val="F57C00"/>
                </a:solidFill>
              </a:rPr>
              <a:t>93-95.9%  Early Conversation</a:t>
            </a:r>
            <a:endParaRPr lang="en-US" sz="1500" dirty="0"/>
          </a:p>
        </p:txBody>
      </p:sp>
      <p:sp>
        <p:nvSpPr>
          <p:cNvPr id="13" name="Text 11"/>
          <p:cNvSpPr/>
          <p:nvPr/>
        </p:nvSpPr>
        <p:spPr>
          <a:xfrm>
            <a:off x="6766560" y="3383280"/>
            <a:ext cx="4572000" cy="274320"/>
          </a:xfrm>
          <a:prstGeom prst="rect">
            <a:avLst/>
          </a:prstGeom>
          <a:noFill/>
          <a:ln/>
        </p:spPr>
        <p:txBody>
          <a:bodyPr wrap="square" rtlCol="0" anchor="ctr"/>
          <a:lstStyle/>
          <a:p>
            <a:pPr marL="0" indent="0">
              <a:buNone/>
            </a:pPr>
            <a:r>
              <a:rPr lang="en-US" sz="1500" b="1" dirty="0">
                <a:solidFill>
                  <a:srgbClr val="EF6C00"/>
                </a:solidFill>
              </a:rPr>
              <a:t>90-92.9%  Targeted Attendance Support</a:t>
            </a:r>
            <a:endParaRPr lang="en-US" sz="1500" dirty="0"/>
          </a:p>
        </p:txBody>
      </p:sp>
      <p:sp>
        <p:nvSpPr>
          <p:cNvPr id="14" name="Text 12"/>
          <p:cNvSpPr/>
          <p:nvPr/>
        </p:nvSpPr>
        <p:spPr>
          <a:xfrm>
            <a:off x="6766560" y="3931920"/>
            <a:ext cx="4572000" cy="274320"/>
          </a:xfrm>
          <a:prstGeom prst="rect">
            <a:avLst/>
          </a:prstGeom>
          <a:noFill/>
          <a:ln/>
        </p:spPr>
        <p:txBody>
          <a:bodyPr wrap="square" rtlCol="0" anchor="ctr"/>
          <a:lstStyle/>
          <a:p>
            <a:pPr marL="0" indent="0">
              <a:buNone/>
            </a:pPr>
            <a:r>
              <a:rPr lang="en-US" sz="1500" b="1" dirty="0">
                <a:solidFill>
                  <a:srgbClr val="C62828"/>
                </a:solidFill>
              </a:rPr>
              <a:t>Below 90%  Persistent Absence Plan</a:t>
            </a:r>
            <a:endParaRPr lang="en-US" sz="1500" dirty="0"/>
          </a:p>
        </p:txBody>
      </p:sp>
      <p:sp>
        <p:nvSpPr>
          <p:cNvPr id="15" name="Text 13"/>
          <p:cNvSpPr/>
          <p:nvPr/>
        </p:nvSpPr>
        <p:spPr>
          <a:xfrm>
            <a:off x="6766560" y="4480560"/>
            <a:ext cx="4572000" cy="274320"/>
          </a:xfrm>
          <a:prstGeom prst="rect">
            <a:avLst/>
          </a:prstGeom>
          <a:noFill/>
          <a:ln/>
        </p:spPr>
        <p:txBody>
          <a:bodyPr wrap="square" rtlCol="0" anchor="ctr"/>
          <a:lstStyle/>
          <a:p>
            <a:pPr marL="0" indent="0">
              <a:buNone/>
            </a:pPr>
            <a:r>
              <a:rPr lang="en-US" sz="1500" b="1" dirty="0">
                <a:solidFill>
                  <a:srgbClr val="8E24AA"/>
                </a:solidFill>
              </a:rPr>
              <a:t>Below 50%  Multi-Agency Response</a:t>
            </a:r>
            <a:endParaRPr lang="en-US" sz="1500" dirty="0"/>
          </a:p>
        </p:txBody>
      </p:sp>
      <p:sp>
        <p:nvSpPr>
          <p:cNvPr id="16" name="Shape 14"/>
          <p:cNvSpPr/>
          <p:nvPr/>
        </p:nvSpPr>
        <p:spPr>
          <a:xfrm>
            <a:off x="0" y="6172200"/>
            <a:ext cx="12188952" cy="685800"/>
          </a:xfrm>
          <a:prstGeom prst="rect">
            <a:avLst/>
          </a:prstGeom>
          <a:solidFill>
            <a:srgbClr val="2E7D32"/>
          </a:solidFill>
          <a:ln w="12700">
            <a:solidFill>
              <a:srgbClr val="2E7D32"/>
            </a:solidFill>
            <a:prstDash val="solid"/>
          </a:ln>
        </p:spPr>
        <p:txBody>
          <a:bodyPr/>
          <a:lstStyle/>
          <a:p>
            <a:endParaRPr lang="en-GB"/>
          </a:p>
        </p:txBody>
      </p:sp>
      <p:sp>
        <p:nvSpPr>
          <p:cNvPr id="17" name="Text 15"/>
          <p:cNvSpPr/>
          <p:nvPr/>
        </p:nvSpPr>
        <p:spPr>
          <a:xfrm>
            <a:off x="182880" y="6355080"/>
            <a:ext cx="11704320" cy="274320"/>
          </a:xfrm>
          <a:prstGeom prst="rect">
            <a:avLst/>
          </a:prstGeom>
          <a:noFill/>
          <a:ln/>
        </p:spPr>
        <p:txBody>
          <a:bodyPr wrap="square" rtlCol="0" anchor="ctr"/>
          <a:lstStyle/>
          <a:p>
            <a:pPr marL="0" indent="0" algn="ctr">
              <a:buNone/>
            </a:pPr>
            <a:r>
              <a:rPr lang="en-US" sz="2000" b="1" dirty="0">
                <a:solidFill>
                  <a:srgbClr val="FFFFFF"/>
                </a:solidFill>
              </a:rPr>
              <a:t>Federation Expectation: One pathway, consistent thresholds, consistent action</a:t>
            </a:r>
            <a:endParaRPr lang="en-US"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365760" y="182880"/>
            <a:ext cx="10972800" cy="548640"/>
          </a:xfrm>
          <a:prstGeom prst="rect">
            <a:avLst/>
          </a:prstGeom>
          <a:noFill/>
          <a:ln/>
        </p:spPr>
        <p:txBody>
          <a:bodyPr wrap="square" rtlCol="0" anchor="ctr"/>
          <a:lstStyle/>
          <a:p>
            <a:pPr marL="0" indent="0">
              <a:buNone/>
            </a:pPr>
            <a:r>
              <a:rPr lang="en-US" sz="2400" b="1" dirty="0">
                <a:solidFill>
                  <a:srgbClr val="12355B"/>
                </a:solidFill>
              </a:rPr>
              <a:t>Strategy 3: Team Around the Family Attendance Model</a:t>
            </a:r>
            <a:endParaRPr lang="en-US" sz="2400" dirty="0"/>
          </a:p>
        </p:txBody>
      </p:sp>
      <p:sp>
        <p:nvSpPr>
          <p:cNvPr id="3" name="Shape 1"/>
          <p:cNvSpPr/>
          <p:nvPr/>
        </p:nvSpPr>
        <p:spPr>
          <a:xfrm>
            <a:off x="365760" y="868680"/>
            <a:ext cx="11155680" cy="502920"/>
          </a:xfrm>
          <a:prstGeom prst="rect">
            <a:avLst/>
          </a:prstGeom>
          <a:solidFill>
            <a:srgbClr val="12355B"/>
          </a:solidFill>
          <a:ln w="12700">
            <a:solidFill>
              <a:srgbClr val="12355B"/>
            </a:solidFill>
            <a:prstDash val="solid"/>
          </a:ln>
        </p:spPr>
        <p:txBody>
          <a:bodyPr/>
          <a:lstStyle/>
          <a:p>
            <a:endParaRPr lang="en-GB"/>
          </a:p>
        </p:txBody>
      </p:sp>
      <p:sp>
        <p:nvSpPr>
          <p:cNvPr id="4" name="Text 2"/>
          <p:cNvSpPr/>
          <p:nvPr/>
        </p:nvSpPr>
        <p:spPr>
          <a:xfrm>
            <a:off x="502920" y="960120"/>
            <a:ext cx="10515600" cy="274320"/>
          </a:xfrm>
          <a:prstGeom prst="rect">
            <a:avLst/>
          </a:prstGeom>
          <a:noFill/>
          <a:ln/>
        </p:spPr>
        <p:txBody>
          <a:bodyPr wrap="square" rtlCol="0" anchor="ctr"/>
          <a:lstStyle/>
          <a:p>
            <a:pPr marL="0" indent="0">
              <a:buNone/>
            </a:pPr>
            <a:r>
              <a:rPr lang="en-US" sz="1800" b="1" dirty="0">
                <a:solidFill>
                  <a:srgbClr val="FFFFFF"/>
                </a:solidFill>
              </a:rPr>
              <a:t>Attendance concerns are most effectively addressed through coordinated support centred on the child and family.</a:t>
            </a:r>
            <a:endParaRPr lang="en-US" sz="1800" dirty="0"/>
          </a:p>
        </p:txBody>
      </p:sp>
      <p:sp>
        <p:nvSpPr>
          <p:cNvPr id="5" name="Text 3"/>
          <p:cNvSpPr/>
          <p:nvPr/>
        </p:nvSpPr>
        <p:spPr>
          <a:xfrm>
            <a:off x="457200" y="1645920"/>
            <a:ext cx="2743200" cy="365760"/>
          </a:xfrm>
          <a:prstGeom prst="rect">
            <a:avLst/>
          </a:prstGeom>
          <a:noFill/>
          <a:ln/>
        </p:spPr>
        <p:txBody>
          <a:bodyPr wrap="square" rtlCol="0" anchor="ctr"/>
          <a:lstStyle/>
          <a:p>
            <a:pPr marL="0" indent="0">
              <a:buNone/>
            </a:pPr>
            <a:r>
              <a:rPr lang="en-US" sz="1800" b="1" dirty="0">
                <a:solidFill>
                  <a:srgbClr val="12355B"/>
                </a:solidFill>
              </a:rPr>
              <a:t>Strategic Rationale</a:t>
            </a:r>
            <a:endParaRPr lang="en-US" sz="1800" dirty="0"/>
          </a:p>
        </p:txBody>
      </p:sp>
      <p:sp>
        <p:nvSpPr>
          <p:cNvPr id="6" name="Text 4"/>
          <p:cNvSpPr/>
          <p:nvPr/>
        </p:nvSpPr>
        <p:spPr>
          <a:xfrm>
            <a:off x="457200" y="2011680"/>
            <a:ext cx="5303520" cy="1554480"/>
          </a:xfrm>
          <a:prstGeom prst="rect">
            <a:avLst/>
          </a:prstGeom>
          <a:noFill/>
          <a:ln/>
        </p:spPr>
        <p:txBody>
          <a:bodyPr wrap="square" rtlCol="0" anchor="ctr"/>
          <a:lstStyle/>
          <a:p>
            <a:pPr marL="0" indent="0">
              <a:buNone/>
            </a:pPr>
            <a:r>
              <a:rPr lang="en-US" sz="1500" dirty="0">
                <a:solidFill>
                  <a:srgbClr val="333333"/>
                </a:solidFill>
              </a:rPr>
              <a:t>The strongest attendance outcomes are achieved when schools move beyond isolated interventions and adopt a multi-agency approach. A Team Around the Family model creates shared accountability, removes barriers and ensures support is coordinated around identified need.</a:t>
            </a:r>
            <a:endParaRPr lang="en-US" sz="1500" dirty="0"/>
          </a:p>
        </p:txBody>
      </p:sp>
      <p:sp>
        <p:nvSpPr>
          <p:cNvPr id="7" name="Text 5"/>
          <p:cNvSpPr/>
          <p:nvPr/>
        </p:nvSpPr>
        <p:spPr>
          <a:xfrm>
            <a:off x="457200" y="3840480"/>
            <a:ext cx="3200400" cy="365760"/>
          </a:xfrm>
          <a:prstGeom prst="rect">
            <a:avLst/>
          </a:prstGeom>
          <a:noFill/>
          <a:ln/>
        </p:spPr>
        <p:txBody>
          <a:bodyPr wrap="square" rtlCol="0" anchor="ctr"/>
          <a:lstStyle/>
          <a:p>
            <a:pPr marL="0" indent="0">
              <a:buNone/>
            </a:pPr>
            <a:r>
              <a:rPr lang="en-US" sz="1800" b="1" dirty="0">
                <a:solidFill>
                  <a:srgbClr val="12355B"/>
                </a:solidFill>
              </a:rPr>
              <a:t>Federation Expectation</a:t>
            </a:r>
            <a:endParaRPr lang="en-US" sz="1800" dirty="0"/>
          </a:p>
        </p:txBody>
      </p:sp>
      <p:sp>
        <p:nvSpPr>
          <p:cNvPr id="8" name="Text 6"/>
          <p:cNvSpPr/>
          <p:nvPr/>
        </p:nvSpPr>
        <p:spPr>
          <a:xfrm>
            <a:off x="457200" y="4206240"/>
            <a:ext cx="5303520" cy="1371600"/>
          </a:xfrm>
          <a:prstGeom prst="rect">
            <a:avLst/>
          </a:prstGeom>
          <a:noFill/>
          <a:ln/>
        </p:spPr>
        <p:txBody>
          <a:bodyPr wrap="square" rtlCol="0" anchor="ctr"/>
          <a:lstStyle/>
          <a:p>
            <a:pPr marL="0" indent="0">
              <a:buNone/>
            </a:pPr>
            <a:r>
              <a:rPr lang="en-US" sz="1500" dirty="0">
                <a:solidFill>
                  <a:srgbClr val="000000"/>
                </a:solidFill>
              </a:rPr>
              <a:t>• Standardised attendance plans across all schools</a:t>
            </a:r>
            <a:endParaRPr lang="en-US" sz="1500" dirty="0"/>
          </a:p>
          <a:p>
            <a:pPr marL="0" indent="0">
              <a:buNone/>
            </a:pPr>
            <a:r>
              <a:rPr lang="en-US" sz="1500" dirty="0">
                <a:solidFill>
                  <a:srgbClr val="000000"/>
                </a:solidFill>
              </a:rPr>
              <a:t>• Family-centred planning and review</a:t>
            </a:r>
            <a:endParaRPr lang="en-US" sz="1500" dirty="0"/>
          </a:p>
          <a:p>
            <a:pPr marL="0" indent="0">
              <a:buNone/>
            </a:pPr>
            <a:r>
              <a:rPr lang="en-US" sz="1500" dirty="0">
                <a:solidFill>
                  <a:srgbClr val="000000"/>
                </a:solidFill>
              </a:rPr>
              <a:t>• Clear professional accountability</a:t>
            </a:r>
            <a:endParaRPr lang="en-US" sz="1500" dirty="0"/>
          </a:p>
          <a:p>
            <a:pPr marL="0" indent="0">
              <a:buNone/>
            </a:pPr>
            <a:r>
              <a:rPr lang="en-US" sz="1500" dirty="0">
                <a:solidFill>
                  <a:srgbClr val="000000"/>
                </a:solidFill>
              </a:rPr>
              <a:t>• Robust evaluation of impact and next steps</a:t>
            </a:r>
            <a:endParaRPr lang="en-US" sz="1500" dirty="0"/>
          </a:p>
        </p:txBody>
      </p:sp>
      <p:sp>
        <p:nvSpPr>
          <p:cNvPr id="9" name="Shape 7"/>
          <p:cNvSpPr/>
          <p:nvPr/>
        </p:nvSpPr>
        <p:spPr>
          <a:xfrm>
            <a:off x="6400800" y="1463040"/>
            <a:ext cx="5394960" cy="4480560"/>
          </a:xfrm>
          <a:prstGeom prst="roundRect">
            <a:avLst/>
          </a:prstGeom>
          <a:solidFill>
            <a:srgbClr val="E8EEF7"/>
          </a:solidFill>
          <a:ln w="12700">
            <a:solidFill>
              <a:srgbClr val="12355B"/>
            </a:solidFill>
            <a:prstDash val="solid"/>
          </a:ln>
        </p:spPr>
        <p:txBody>
          <a:bodyPr/>
          <a:lstStyle/>
          <a:p>
            <a:endParaRPr lang="en-GB"/>
          </a:p>
        </p:txBody>
      </p:sp>
      <p:sp>
        <p:nvSpPr>
          <p:cNvPr id="10" name="Text 8"/>
          <p:cNvSpPr/>
          <p:nvPr/>
        </p:nvSpPr>
        <p:spPr>
          <a:xfrm>
            <a:off x="6583680" y="1783080"/>
            <a:ext cx="4846320" cy="365760"/>
          </a:xfrm>
          <a:prstGeom prst="rect">
            <a:avLst/>
          </a:prstGeom>
          <a:noFill/>
          <a:ln/>
        </p:spPr>
        <p:txBody>
          <a:bodyPr wrap="square" rtlCol="0" anchor="ctr"/>
          <a:lstStyle/>
          <a:p>
            <a:pPr marL="0" indent="0" algn="ctr">
              <a:buNone/>
            </a:pPr>
            <a:r>
              <a:rPr lang="en-US" sz="1900" b="1" dirty="0">
                <a:solidFill>
                  <a:srgbClr val="12355B"/>
                </a:solidFill>
              </a:rPr>
              <a:t>ATTENDANCE PLAN COMPONENTS</a:t>
            </a:r>
            <a:endParaRPr lang="en-US" sz="1900" dirty="0"/>
          </a:p>
        </p:txBody>
      </p:sp>
      <p:sp>
        <p:nvSpPr>
          <p:cNvPr id="11" name="Text 9"/>
          <p:cNvSpPr/>
          <p:nvPr/>
        </p:nvSpPr>
        <p:spPr>
          <a:xfrm>
            <a:off x="6858000" y="2331720"/>
            <a:ext cx="4389120" cy="3200400"/>
          </a:xfrm>
          <a:prstGeom prst="rect">
            <a:avLst/>
          </a:prstGeom>
          <a:noFill/>
          <a:ln/>
        </p:spPr>
        <p:txBody>
          <a:bodyPr wrap="square" rtlCol="0" anchor="ctr"/>
          <a:lstStyle/>
          <a:p>
            <a:pPr marL="0" indent="0">
              <a:buNone/>
            </a:pPr>
            <a:r>
              <a:rPr lang="en-US" sz="1600" dirty="0">
                <a:solidFill>
                  <a:srgbClr val="C62828"/>
                </a:solidFill>
              </a:rPr>
              <a:t>• Parent Voice</a:t>
            </a:r>
            <a:endParaRPr lang="en-US" sz="1600" dirty="0"/>
          </a:p>
          <a:p>
            <a:pPr marL="0" indent="0">
              <a:buNone/>
            </a:pPr>
            <a:endParaRPr lang="en-US" sz="1600" dirty="0"/>
          </a:p>
          <a:p>
            <a:pPr marL="0" indent="0">
              <a:buNone/>
            </a:pPr>
            <a:r>
              <a:rPr lang="en-US" sz="1600" dirty="0">
                <a:solidFill>
                  <a:srgbClr val="C62828"/>
                </a:solidFill>
              </a:rPr>
              <a:t>• Pupil Voice</a:t>
            </a:r>
            <a:endParaRPr lang="en-US" sz="1600" dirty="0"/>
          </a:p>
          <a:p>
            <a:pPr marL="0" indent="0">
              <a:buNone/>
            </a:pPr>
            <a:endParaRPr lang="en-US" sz="1600" dirty="0"/>
          </a:p>
          <a:p>
            <a:pPr marL="0" indent="0">
              <a:buNone/>
            </a:pPr>
            <a:r>
              <a:rPr lang="en-US" sz="1600" dirty="0">
                <a:solidFill>
                  <a:srgbClr val="C62828"/>
                </a:solidFill>
              </a:rPr>
              <a:t>• Named Lead Professional</a:t>
            </a:r>
            <a:endParaRPr lang="en-US" sz="1600" dirty="0"/>
          </a:p>
          <a:p>
            <a:pPr marL="0" indent="0">
              <a:buNone/>
            </a:pPr>
            <a:endParaRPr lang="en-US" sz="1600" dirty="0"/>
          </a:p>
          <a:p>
            <a:pPr marL="0" indent="0">
              <a:buNone/>
            </a:pPr>
            <a:r>
              <a:rPr lang="en-US" sz="1600" dirty="0">
                <a:solidFill>
                  <a:srgbClr val="C62828"/>
                </a:solidFill>
              </a:rPr>
              <a:t>• Attendance Barriers</a:t>
            </a:r>
            <a:endParaRPr lang="en-US" sz="1600" dirty="0"/>
          </a:p>
          <a:p>
            <a:pPr marL="0" indent="0">
              <a:buNone/>
            </a:pPr>
            <a:endParaRPr lang="en-US" sz="1600" dirty="0"/>
          </a:p>
          <a:p>
            <a:pPr marL="0" indent="0">
              <a:buNone/>
            </a:pPr>
            <a:r>
              <a:rPr lang="en-US" sz="1600" dirty="0">
                <a:solidFill>
                  <a:srgbClr val="C62828"/>
                </a:solidFill>
              </a:rPr>
              <a:t>• Multi-Agency Actions</a:t>
            </a:r>
            <a:endParaRPr lang="en-US" sz="1600" dirty="0"/>
          </a:p>
          <a:p>
            <a:pPr marL="0" indent="0">
              <a:buNone/>
            </a:pPr>
            <a:endParaRPr lang="en-US" sz="1600" dirty="0"/>
          </a:p>
          <a:p>
            <a:pPr marL="0" indent="0">
              <a:buNone/>
            </a:pPr>
            <a:r>
              <a:rPr lang="en-US" sz="1600" dirty="0">
                <a:solidFill>
                  <a:srgbClr val="C62828"/>
                </a:solidFill>
              </a:rPr>
              <a:t>• Review Dates</a:t>
            </a:r>
            <a:endParaRPr lang="en-US" sz="1600" dirty="0"/>
          </a:p>
          <a:p>
            <a:pPr marL="0" indent="0">
              <a:buNone/>
            </a:pPr>
            <a:endParaRPr lang="en-US" sz="1600" dirty="0"/>
          </a:p>
          <a:p>
            <a:pPr marL="0" indent="0">
              <a:buNone/>
            </a:pPr>
            <a:r>
              <a:rPr lang="en-US" sz="1600" dirty="0">
                <a:solidFill>
                  <a:srgbClr val="C62828"/>
                </a:solidFill>
              </a:rPr>
              <a:t>• Success Measures</a:t>
            </a:r>
            <a:endParaRPr lang="en-US" sz="1600" dirty="0"/>
          </a:p>
        </p:txBody>
      </p:sp>
      <p:sp>
        <p:nvSpPr>
          <p:cNvPr id="12" name="Shape 10"/>
          <p:cNvSpPr/>
          <p:nvPr/>
        </p:nvSpPr>
        <p:spPr>
          <a:xfrm>
            <a:off x="0" y="6172200"/>
            <a:ext cx="12188952" cy="685800"/>
          </a:xfrm>
          <a:prstGeom prst="rect">
            <a:avLst/>
          </a:prstGeom>
          <a:solidFill>
            <a:srgbClr val="6A1B9A"/>
          </a:solidFill>
          <a:ln w="12700">
            <a:solidFill>
              <a:srgbClr val="6A1B9A"/>
            </a:solidFill>
            <a:prstDash val="solid"/>
          </a:ln>
        </p:spPr>
        <p:txBody>
          <a:bodyPr/>
          <a:lstStyle/>
          <a:p>
            <a:endParaRPr lang="en-GB"/>
          </a:p>
        </p:txBody>
      </p:sp>
      <p:sp>
        <p:nvSpPr>
          <p:cNvPr id="13" name="Text 11"/>
          <p:cNvSpPr/>
          <p:nvPr/>
        </p:nvSpPr>
        <p:spPr>
          <a:xfrm>
            <a:off x="182880" y="6355080"/>
            <a:ext cx="11704320" cy="274320"/>
          </a:xfrm>
          <a:prstGeom prst="rect">
            <a:avLst/>
          </a:prstGeom>
          <a:noFill/>
          <a:ln/>
        </p:spPr>
        <p:txBody>
          <a:bodyPr wrap="square" rtlCol="0" anchor="ctr"/>
          <a:lstStyle/>
          <a:p>
            <a:pPr marL="0" indent="0" algn="ctr">
              <a:buNone/>
            </a:pPr>
            <a:r>
              <a:rPr lang="en-US" sz="2000" b="1" dirty="0">
                <a:solidFill>
                  <a:srgbClr val="FFFFFF"/>
                </a:solidFill>
              </a:rPr>
              <a:t>Key Principle: Attendance improvement is a shared responsibility, not a school-only response</a:t>
            </a:r>
            <a:endParaRPr lang="en-US" sz="2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365760" y="182880"/>
            <a:ext cx="10972800" cy="548640"/>
          </a:xfrm>
          <a:prstGeom prst="rect">
            <a:avLst/>
          </a:prstGeom>
          <a:noFill/>
          <a:ln/>
        </p:spPr>
        <p:txBody>
          <a:bodyPr wrap="square" rtlCol="0" anchor="ctr"/>
          <a:lstStyle/>
          <a:p>
            <a:pPr marL="0" indent="0">
              <a:buNone/>
            </a:pPr>
            <a:r>
              <a:rPr lang="en-US" sz="2400" b="1" dirty="0">
                <a:solidFill>
                  <a:srgbClr val="12355B"/>
                </a:solidFill>
              </a:rPr>
              <a:t>Strategy 4: Attendance Intervention Impact Matrix</a:t>
            </a:r>
            <a:endParaRPr lang="en-US" sz="2400" dirty="0"/>
          </a:p>
        </p:txBody>
      </p:sp>
      <p:sp>
        <p:nvSpPr>
          <p:cNvPr id="3" name="Shape 1"/>
          <p:cNvSpPr/>
          <p:nvPr/>
        </p:nvSpPr>
        <p:spPr>
          <a:xfrm>
            <a:off x="365760" y="868680"/>
            <a:ext cx="11155680" cy="502920"/>
          </a:xfrm>
          <a:prstGeom prst="rect">
            <a:avLst/>
          </a:prstGeom>
          <a:solidFill>
            <a:srgbClr val="12355B"/>
          </a:solidFill>
          <a:ln w="12700">
            <a:solidFill>
              <a:srgbClr val="12355B"/>
            </a:solidFill>
            <a:prstDash val="solid"/>
          </a:ln>
        </p:spPr>
        <p:txBody>
          <a:bodyPr/>
          <a:lstStyle/>
          <a:p>
            <a:endParaRPr lang="en-GB"/>
          </a:p>
        </p:txBody>
      </p:sp>
      <p:sp>
        <p:nvSpPr>
          <p:cNvPr id="4" name="Text 2"/>
          <p:cNvSpPr/>
          <p:nvPr/>
        </p:nvSpPr>
        <p:spPr>
          <a:xfrm>
            <a:off x="502920" y="960120"/>
            <a:ext cx="10515600" cy="274320"/>
          </a:xfrm>
          <a:prstGeom prst="rect">
            <a:avLst/>
          </a:prstGeom>
          <a:noFill/>
          <a:ln/>
        </p:spPr>
        <p:txBody>
          <a:bodyPr wrap="square" rtlCol="0" anchor="ctr"/>
          <a:lstStyle/>
          <a:p>
            <a:pPr marL="0" indent="0">
              <a:buNone/>
            </a:pPr>
            <a:r>
              <a:rPr lang="en-US" sz="1800" b="1" dirty="0">
                <a:solidFill>
                  <a:srgbClr val="FFFFFF"/>
                </a:solidFill>
              </a:rPr>
              <a:t>Every attendance intervention should be measured to evaluate effectiveness and inform future practice.</a:t>
            </a:r>
            <a:endParaRPr lang="en-US" sz="1800" dirty="0"/>
          </a:p>
        </p:txBody>
      </p:sp>
      <p:sp>
        <p:nvSpPr>
          <p:cNvPr id="5" name="Text 3"/>
          <p:cNvSpPr/>
          <p:nvPr/>
        </p:nvSpPr>
        <p:spPr>
          <a:xfrm>
            <a:off x="457200" y="1645920"/>
            <a:ext cx="2743200" cy="365760"/>
          </a:xfrm>
          <a:prstGeom prst="rect">
            <a:avLst/>
          </a:prstGeom>
          <a:noFill/>
          <a:ln/>
        </p:spPr>
        <p:txBody>
          <a:bodyPr wrap="square" rtlCol="0" anchor="ctr"/>
          <a:lstStyle/>
          <a:p>
            <a:pPr marL="0" indent="0">
              <a:buNone/>
            </a:pPr>
            <a:r>
              <a:rPr lang="en-US" sz="1800" b="1" dirty="0">
                <a:solidFill>
                  <a:srgbClr val="12355B"/>
                </a:solidFill>
              </a:rPr>
              <a:t>Why this matters</a:t>
            </a:r>
            <a:endParaRPr lang="en-US" sz="1800" dirty="0"/>
          </a:p>
        </p:txBody>
      </p:sp>
      <p:sp>
        <p:nvSpPr>
          <p:cNvPr id="6" name="Text 4"/>
          <p:cNvSpPr/>
          <p:nvPr/>
        </p:nvSpPr>
        <p:spPr>
          <a:xfrm>
            <a:off x="457200" y="1965960"/>
            <a:ext cx="5303520" cy="1463040"/>
          </a:xfrm>
          <a:prstGeom prst="rect">
            <a:avLst/>
          </a:prstGeom>
          <a:noFill/>
          <a:ln/>
        </p:spPr>
        <p:txBody>
          <a:bodyPr wrap="square" rtlCol="0" anchor="ctr"/>
          <a:lstStyle/>
          <a:p>
            <a:pPr marL="0" indent="0">
              <a:buNone/>
            </a:pPr>
            <a:r>
              <a:rPr lang="en-US" sz="1500" dirty="0">
                <a:solidFill>
                  <a:srgbClr val="333333"/>
                </a:solidFill>
              </a:rPr>
              <a:t>Many schools invest significant time and resource into attendance interventions but are unable to precisely evaluate which approaches secure the greatest improvements. Measuring impact must become standard Federation practice.</a:t>
            </a:r>
            <a:endParaRPr lang="en-US" sz="1500" dirty="0"/>
          </a:p>
        </p:txBody>
      </p:sp>
      <p:sp>
        <p:nvSpPr>
          <p:cNvPr id="7" name="Text 5"/>
          <p:cNvSpPr/>
          <p:nvPr/>
        </p:nvSpPr>
        <p:spPr>
          <a:xfrm>
            <a:off x="457200" y="3749040"/>
            <a:ext cx="2743200" cy="365760"/>
          </a:xfrm>
          <a:prstGeom prst="rect">
            <a:avLst/>
          </a:prstGeom>
          <a:noFill/>
          <a:ln/>
        </p:spPr>
        <p:txBody>
          <a:bodyPr wrap="square" rtlCol="0" anchor="ctr"/>
          <a:lstStyle/>
          <a:p>
            <a:pPr marL="0" indent="0">
              <a:buNone/>
            </a:pPr>
            <a:r>
              <a:rPr lang="en-US" sz="1800" b="1" dirty="0">
                <a:solidFill>
                  <a:srgbClr val="12355B"/>
                </a:solidFill>
              </a:rPr>
              <a:t>Strategic Priority</a:t>
            </a:r>
            <a:endParaRPr lang="en-US" sz="1800" dirty="0"/>
          </a:p>
        </p:txBody>
      </p:sp>
      <p:sp>
        <p:nvSpPr>
          <p:cNvPr id="8" name="Text 6"/>
          <p:cNvSpPr/>
          <p:nvPr/>
        </p:nvSpPr>
        <p:spPr>
          <a:xfrm>
            <a:off x="457200" y="4114800"/>
            <a:ext cx="5303520" cy="1554480"/>
          </a:xfrm>
          <a:prstGeom prst="rect">
            <a:avLst/>
          </a:prstGeom>
          <a:noFill/>
          <a:ln/>
        </p:spPr>
        <p:txBody>
          <a:bodyPr wrap="square" rtlCol="0" anchor="ctr"/>
          <a:lstStyle/>
          <a:p>
            <a:pPr marL="0" indent="0">
              <a:buNone/>
            </a:pPr>
            <a:r>
              <a:rPr lang="en-US" sz="1500" dirty="0">
                <a:solidFill>
                  <a:srgbClr val="000000"/>
                </a:solidFill>
              </a:rPr>
              <a:t>• Establish a common intervention evaluation framework</a:t>
            </a:r>
            <a:endParaRPr lang="en-US" sz="1500" dirty="0"/>
          </a:p>
          <a:p>
            <a:pPr marL="0" indent="0">
              <a:buNone/>
            </a:pPr>
            <a:r>
              <a:rPr lang="en-US" sz="1500" dirty="0">
                <a:solidFill>
                  <a:srgbClr val="000000"/>
                </a:solidFill>
              </a:rPr>
              <a:t>• Measure attendance before and after intervention</a:t>
            </a:r>
            <a:endParaRPr lang="en-US" sz="1500" dirty="0"/>
          </a:p>
          <a:p>
            <a:pPr marL="0" indent="0">
              <a:buNone/>
            </a:pPr>
            <a:r>
              <a:rPr lang="en-US" sz="1500" dirty="0">
                <a:solidFill>
                  <a:srgbClr val="000000"/>
                </a:solidFill>
              </a:rPr>
              <a:t>• Identify highest-impact approaches</a:t>
            </a:r>
            <a:endParaRPr lang="en-US" sz="1500" dirty="0"/>
          </a:p>
          <a:p>
            <a:pPr marL="0" indent="0">
              <a:buNone/>
            </a:pPr>
            <a:r>
              <a:rPr lang="en-US" sz="1500" dirty="0">
                <a:solidFill>
                  <a:srgbClr val="000000"/>
                </a:solidFill>
              </a:rPr>
              <a:t>• Allocate resources based on evidence</a:t>
            </a:r>
            <a:endParaRPr lang="en-US" sz="1500" dirty="0"/>
          </a:p>
          <a:p>
            <a:pPr marL="0" indent="0">
              <a:buNone/>
            </a:pPr>
            <a:r>
              <a:rPr lang="en-US" sz="1500" dirty="0">
                <a:solidFill>
                  <a:srgbClr val="000000"/>
                </a:solidFill>
              </a:rPr>
              <a:t>• Strengthen accountability for outcomes</a:t>
            </a:r>
            <a:endParaRPr lang="en-US" sz="1500" dirty="0"/>
          </a:p>
        </p:txBody>
      </p:sp>
      <p:sp>
        <p:nvSpPr>
          <p:cNvPr id="9" name="Shape 7"/>
          <p:cNvSpPr/>
          <p:nvPr/>
        </p:nvSpPr>
        <p:spPr>
          <a:xfrm>
            <a:off x="6217920" y="1463040"/>
            <a:ext cx="5577840" cy="4480560"/>
          </a:xfrm>
          <a:prstGeom prst="roundRect">
            <a:avLst/>
          </a:prstGeom>
          <a:solidFill>
            <a:srgbClr val="E8EEF7"/>
          </a:solidFill>
          <a:ln w="12700">
            <a:solidFill>
              <a:srgbClr val="12355B"/>
            </a:solidFill>
            <a:prstDash val="solid"/>
          </a:ln>
        </p:spPr>
        <p:txBody>
          <a:bodyPr/>
          <a:lstStyle/>
          <a:p>
            <a:endParaRPr lang="en-GB"/>
          </a:p>
        </p:txBody>
      </p:sp>
      <p:sp>
        <p:nvSpPr>
          <p:cNvPr id="10" name="Text 8"/>
          <p:cNvSpPr/>
          <p:nvPr/>
        </p:nvSpPr>
        <p:spPr>
          <a:xfrm>
            <a:off x="6492240" y="1737360"/>
            <a:ext cx="5029200" cy="274320"/>
          </a:xfrm>
          <a:prstGeom prst="rect">
            <a:avLst/>
          </a:prstGeom>
          <a:noFill/>
          <a:ln/>
        </p:spPr>
        <p:txBody>
          <a:bodyPr wrap="square" rtlCol="0" anchor="ctr"/>
          <a:lstStyle/>
          <a:p>
            <a:pPr marL="0" indent="0" algn="ctr">
              <a:buNone/>
            </a:pPr>
            <a:r>
              <a:rPr lang="en-US" sz="1800" b="1" dirty="0">
                <a:solidFill>
                  <a:srgbClr val="12355B"/>
                </a:solidFill>
              </a:rPr>
              <a:t>INTERVENTION IMPACT MATRIX</a:t>
            </a:r>
            <a:endParaRPr lang="en-US" sz="1800" dirty="0"/>
          </a:p>
        </p:txBody>
      </p:sp>
      <p:sp>
        <p:nvSpPr>
          <p:cNvPr id="11" name="Text 9"/>
          <p:cNvSpPr/>
          <p:nvPr/>
        </p:nvSpPr>
        <p:spPr>
          <a:xfrm>
            <a:off x="6492240" y="2628900"/>
            <a:ext cx="5029200" cy="228600"/>
          </a:xfrm>
          <a:prstGeom prst="rect">
            <a:avLst/>
          </a:prstGeom>
          <a:noFill/>
          <a:ln/>
        </p:spPr>
        <p:txBody>
          <a:bodyPr wrap="square" rtlCol="0" anchor="ctr"/>
          <a:lstStyle/>
          <a:p>
            <a:pPr marL="0" indent="0">
              <a:buNone/>
            </a:pPr>
            <a:r>
              <a:rPr lang="en-US" sz="1200" b="1" dirty="0">
                <a:solidFill>
                  <a:srgbClr val="000000"/>
                </a:solidFill>
              </a:rPr>
              <a:t>Intervention                              Start %         Review %          Impact</a:t>
            </a:r>
            <a:endParaRPr lang="en-US" sz="1200" dirty="0"/>
          </a:p>
        </p:txBody>
      </p:sp>
      <p:sp>
        <p:nvSpPr>
          <p:cNvPr id="12" name="Text 10"/>
          <p:cNvSpPr/>
          <p:nvPr/>
        </p:nvSpPr>
        <p:spPr>
          <a:xfrm>
            <a:off x="6492240" y="2468880"/>
            <a:ext cx="2011680" cy="2560320"/>
          </a:xfrm>
          <a:prstGeom prst="rect">
            <a:avLst/>
          </a:prstGeom>
          <a:noFill/>
          <a:ln/>
        </p:spPr>
        <p:txBody>
          <a:bodyPr wrap="square" rtlCol="0" anchor="ctr"/>
          <a:lstStyle/>
          <a:p>
            <a:pPr marL="0" indent="0">
              <a:buNone/>
            </a:pPr>
            <a:r>
              <a:rPr lang="en-US" sz="1300" dirty="0">
                <a:solidFill>
                  <a:srgbClr val="333333"/>
                </a:solidFill>
              </a:rPr>
              <a:t>Home Visit</a:t>
            </a:r>
            <a:endParaRPr lang="en-US" sz="1300" dirty="0"/>
          </a:p>
          <a:p>
            <a:pPr marL="0" indent="0">
              <a:buNone/>
            </a:pPr>
            <a:r>
              <a:rPr lang="en-US" sz="1300" dirty="0">
                <a:solidFill>
                  <a:srgbClr val="333333"/>
                </a:solidFill>
              </a:rPr>
              <a:t>Family Support</a:t>
            </a:r>
            <a:endParaRPr lang="en-US" sz="1300" dirty="0"/>
          </a:p>
          <a:p>
            <a:pPr marL="0" indent="0">
              <a:buNone/>
            </a:pPr>
            <a:r>
              <a:rPr lang="en-US" sz="1300" dirty="0">
                <a:solidFill>
                  <a:srgbClr val="333333"/>
                </a:solidFill>
              </a:rPr>
              <a:t>Early Help</a:t>
            </a:r>
            <a:endParaRPr lang="en-US" sz="1300" dirty="0"/>
          </a:p>
          <a:p>
            <a:pPr marL="0" indent="0">
              <a:buNone/>
            </a:pPr>
            <a:r>
              <a:rPr lang="en-US" sz="1300" dirty="0">
                <a:solidFill>
                  <a:srgbClr val="333333"/>
                </a:solidFill>
              </a:rPr>
              <a:t>Attendance Contract</a:t>
            </a:r>
            <a:endParaRPr lang="en-US" sz="1300" dirty="0"/>
          </a:p>
          <a:p>
            <a:pPr marL="0" indent="0">
              <a:buNone/>
            </a:pPr>
            <a:r>
              <a:rPr lang="en-US" sz="1300" dirty="0">
                <a:solidFill>
                  <a:srgbClr val="333333"/>
                </a:solidFill>
              </a:rPr>
              <a:t>Mentoring</a:t>
            </a:r>
            <a:endParaRPr lang="en-US" sz="1300" dirty="0"/>
          </a:p>
          <a:p>
            <a:pPr marL="0" indent="0">
              <a:buNone/>
            </a:pPr>
            <a:r>
              <a:rPr lang="en-US" sz="1300" dirty="0">
                <a:solidFill>
                  <a:srgbClr val="333333"/>
                </a:solidFill>
              </a:rPr>
              <a:t>EWO Involvement</a:t>
            </a:r>
            <a:endParaRPr lang="en-US" sz="1300" dirty="0"/>
          </a:p>
        </p:txBody>
      </p:sp>
      <p:sp>
        <p:nvSpPr>
          <p:cNvPr id="13" name="Text 11"/>
          <p:cNvSpPr/>
          <p:nvPr/>
        </p:nvSpPr>
        <p:spPr>
          <a:xfrm>
            <a:off x="8412480" y="2468880"/>
            <a:ext cx="640080" cy="2560320"/>
          </a:xfrm>
          <a:prstGeom prst="rect">
            <a:avLst/>
          </a:prstGeom>
          <a:noFill/>
          <a:ln/>
        </p:spPr>
        <p:txBody>
          <a:bodyPr wrap="square" rtlCol="0" anchor="ctr"/>
          <a:lstStyle/>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p:txBody>
      </p:sp>
      <p:sp>
        <p:nvSpPr>
          <p:cNvPr id="14" name="Text 12"/>
          <p:cNvSpPr/>
          <p:nvPr/>
        </p:nvSpPr>
        <p:spPr>
          <a:xfrm>
            <a:off x="9235440" y="2468880"/>
            <a:ext cx="640080" cy="2560320"/>
          </a:xfrm>
          <a:prstGeom prst="rect">
            <a:avLst/>
          </a:prstGeom>
          <a:noFill/>
          <a:ln/>
        </p:spPr>
        <p:txBody>
          <a:bodyPr wrap="square" rtlCol="0" anchor="ctr"/>
          <a:lstStyle/>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p:txBody>
      </p:sp>
      <p:sp>
        <p:nvSpPr>
          <p:cNvPr id="15" name="Text 13"/>
          <p:cNvSpPr/>
          <p:nvPr/>
        </p:nvSpPr>
        <p:spPr>
          <a:xfrm>
            <a:off x="10149840" y="2468880"/>
            <a:ext cx="640080" cy="2560320"/>
          </a:xfrm>
          <a:prstGeom prst="rect">
            <a:avLst/>
          </a:prstGeom>
          <a:noFill/>
          <a:ln/>
        </p:spPr>
        <p:txBody>
          <a:bodyPr wrap="square" rtlCol="0" anchor="ctr"/>
          <a:lstStyle/>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a:p>
            <a:pPr marL="0" indent="0">
              <a:buNone/>
            </a:pPr>
            <a:r>
              <a:rPr lang="en-US" sz="1300" dirty="0">
                <a:solidFill>
                  <a:srgbClr val="000000"/>
                </a:solidFill>
              </a:rPr>
              <a:t>___</a:t>
            </a:r>
            <a:endParaRPr lang="en-US" sz="1300" dirty="0"/>
          </a:p>
        </p:txBody>
      </p:sp>
      <p:sp>
        <p:nvSpPr>
          <p:cNvPr id="16" name="Shape 14"/>
          <p:cNvSpPr/>
          <p:nvPr/>
        </p:nvSpPr>
        <p:spPr>
          <a:xfrm>
            <a:off x="0" y="6172200"/>
            <a:ext cx="12188952" cy="685800"/>
          </a:xfrm>
          <a:prstGeom prst="rect">
            <a:avLst/>
          </a:prstGeom>
          <a:solidFill>
            <a:srgbClr val="C62828"/>
          </a:solidFill>
          <a:ln w="12700">
            <a:solidFill>
              <a:srgbClr val="C62828"/>
            </a:solidFill>
            <a:prstDash val="solid"/>
          </a:ln>
        </p:spPr>
        <p:txBody>
          <a:bodyPr/>
          <a:lstStyle/>
          <a:p>
            <a:endParaRPr lang="en-GB"/>
          </a:p>
        </p:txBody>
      </p:sp>
      <p:sp>
        <p:nvSpPr>
          <p:cNvPr id="17" name="Text 15"/>
          <p:cNvSpPr/>
          <p:nvPr/>
        </p:nvSpPr>
        <p:spPr>
          <a:xfrm>
            <a:off x="182880" y="6355080"/>
            <a:ext cx="11704320" cy="274320"/>
          </a:xfrm>
          <a:prstGeom prst="rect">
            <a:avLst/>
          </a:prstGeom>
          <a:noFill/>
          <a:ln/>
        </p:spPr>
        <p:txBody>
          <a:bodyPr wrap="square" rtlCol="0" anchor="ctr"/>
          <a:lstStyle/>
          <a:p>
            <a:pPr marL="0" indent="0" algn="ctr">
              <a:buNone/>
            </a:pPr>
            <a:r>
              <a:rPr lang="en-US" sz="1900" b="1" dirty="0">
                <a:solidFill>
                  <a:srgbClr val="FFFFFF"/>
                </a:solidFill>
              </a:rPr>
              <a:t>Most Important Next Step: Evaluate impact with greater precision and use evidence to drive decision-making</a:t>
            </a:r>
            <a:endParaRPr lang="en-US" sz="19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365760" y="182880"/>
            <a:ext cx="10972800" cy="548640"/>
          </a:xfrm>
          <a:prstGeom prst="rect">
            <a:avLst/>
          </a:prstGeom>
          <a:noFill/>
          <a:ln/>
        </p:spPr>
        <p:txBody>
          <a:bodyPr wrap="square" rtlCol="0" anchor="ctr"/>
          <a:lstStyle/>
          <a:p>
            <a:pPr marL="0" indent="0">
              <a:buNone/>
            </a:pPr>
            <a:r>
              <a:rPr lang="en-US" sz="2400" b="1" dirty="0">
                <a:solidFill>
                  <a:srgbClr val="12355B"/>
                </a:solidFill>
              </a:rPr>
              <a:t>Strategy 5: Attendance Champions</a:t>
            </a:r>
            <a:endParaRPr lang="en-US" sz="2400" dirty="0"/>
          </a:p>
        </p:txBody>
      </p:sp>
      <p:sp>
        <p:nvSpPr>
          <p:cNvPr id="3" name="Shape 1"/>
          <p:cNvSpPr/>
          <p:nvPr/>
        </p:nvSpPr>
        <p:spPr>
          <a:xfrm>
            <a:off x="365760" y="868680"/>
            <a:ext cx="11155680" cy="502920"/>
          </a:xfrm>
          <a:prstGeom prst="rect">
            <a:avLst/>
          </a:prstGeom>
          <a:solidFill>
            <a:srgbClr val="12355B"/>
          </a:solidFill>
          <a:ln w="12700">
            <a:solidFill>
              <a:srgbClr val="12355B"/>
            </a:solidFill>
            <a:prstDash val="solid"/>
          </a:ln>
        </p:spPr>
        <p:txBody>
          <a:bodyPr/>
          <a:lstStyle/>
          <a:p>
            <a:endParaRPr lang="en-GB"/>
          </a:p>
        </p:txBody>
      </p:sp>
      <p:sp>
        <p:nvSpPr>
          <p:cNvPr id="4" name="Text 2"/>
          <p:cNvSpPr/>
          <p:nvPr/>
        </p:nvSpPr>
        <p:spPr>
          <a:xfrm>
            <a:off x="502920" y="960120"/>
            <a:ext cx="10515600" cy="274320"/>
          </a:xfrm>
          <a:prstGeom prst="rect">
            <a:avLst/>
          </a:prstGeom>
          <a:noFill/>
          <a:ln/>
        </p:spPr>
        <p:txBody>
          <a:bodyPr wrap="square" rtlCol="0" anchor="ctr"/>
          <a:lstStyle/>
          <a:p>
            <a:pPr marL="0" indent="0">
              <a:buNone/>
            </a:pPr>
            <a:r>
              <a:rPr lang="en-US" sz="1800" b="1" dirty="0">
                <a:solidFill>
                  <a:srgbClr val="FFFFFF"/>
                </a:solidFill>
              </a:rPr>
              <a:t>Creating distributed leadership for attendance helps build a culture where attendance is everyone’s responsibility.</a:t>
            </a:r>
            <a:endParaRPr lang="en-US" sz="1800" dirty="0"/>
          </a:p>
        </p:txBody>
      </p:sp>
      <p:sp>
        <p:nvSpPr>
          <p:cNvPr id="5" name="Text 3"/>
          <p:cNvSpPr/>
          <p:nvPr/>
        </p:nvSpPr>
        <p:spPr>
          <a:xfrm>
            <a:off x="457200" y="1645920"/>
            <a:ext cx="2743200" cy="365760"/>
          </a:xfrm>
          <a:prstGeom prst="rect">
            <a:avLst/>
          </a:prstGeom>
          <a:noFill/>
          <a:ln/>
        </p:spPr>
        <p:txBody>
          <a:bodyPr wrap="square" rtlCol="0" anchor="ctr"/>
          <a:lstStyle/>
          <a:p>
            <a:pPr marL="0" indent="0">
              <a:buNone/>
            </a:pPr>
            <a:r>
              <a:rPr lang="en-US" sz="1800" b="1" dirty="0">
                <a:solidFill>
                  <a:srgbClr val="12355B"/>
                </a:solidFill>
              </a:rPr>
              <a:t>Strategic Rationale</a:t>
            </a:r>
            <a:endParaRPr lang="en-US" sz="1800" dirty="0"/>
          </a:p>
        </p:txBody>
      </p:sp>
      <p:sp>
        <p:nvSpPr>
          <p:cNvPr id="6" name="Text 4"/>
          <p:cNvSpPr/>
          <p:nvPr/>
        </p:nvSpPr>
        <p:spPr>
          <a:xfrm>
            <a:off x="457200" y="2011680"/>
            <a:ext cx="5303520" cy="1645920"/>
          </a:xfrm>
          <a:prstGeom prst="rect">
            <a:avLst/>
          </a:prstGeom>
          <a:noFill/>
          <a:ln/>
        </p:spPr>
        <p:txBody>
          <a:bodyPr wrap="square" rtlCol="0" anchor="ctr"/>
          <a:lstStyle/>
          <a:p>
            <a:pPr marL="0" indent="0">
              <a:buNone/>
            </a:pPr>
            <a:r>
              <a:rPr lang="en-US" sz="1500" dirty="0">
                <a:solidFill>
                  <a:srgbClr val="333333"/>
                </a:solidFill>
              </a:rPr>
              <a:t>The strongest attendance cultures are characterised by visible leadership, shared accountability and consistent messaging. Establishing attendance champions at every level increases ownership, strengthens communication and maintains a relentless focus on attendance improvement.</a:t>
            </a:r>
            <a:endParaRPr lang="en-US" sz="1500" dirty="0"/>
          </a:p>
        </p:txBody>
      </p:sp>
      <p:sp>
        <p:nvSpPr>
          <p:cNvPr id="7" name="Text 5"/>
          <p:cNvSpPr/>
          <p:nvPr/>
        </p:nvSpPr>
        <p:spPr>
          <a:xfrm>
            <a:off x="457200" y="3931920"/>
            <a:ext cx="2743200" cy="365760"/>
          </a:xfrm>
          <a:prstGeom prst="rect">
            <a:avLst/>
          </a:prstGeom>
          <a:noFill/>
          <a:ln/>
        </p:spPr>
        <p:txBody>
          <a:bodyPr wrap="square" rtlCol="0" anchor="ctr"/>
          <a:lstStyle/>
          <a:p>
            <a:pPr marL="0" indent="0">
              <a:buNone/>
            </a:pPr>
            <a:r>
              <a:rPr lang="en-US" sz="1800" b="1" dirty="0">
                <a:solidFill>
                  <a:srgbClr val="12355B"/>
                </a:solidFill>
              </a:rPr>
              <a:t>Expected Outcomes</a:t>
            </a:r>
            <a:endParaRPr lang="en-US" sz="1800" dirty="0"/>
          </a:p>
        </p:txBody>
      </p:sp>
      <p:sp>
        <p:nvSpPr>
          <p:cNvPr id="8" name="Text 6"/>
          <p:cNvSpPr/>
          <p:nvPr/>
        </p:nvSpPr>
        <p:spPr>
          <a:xfrm>
            <a:off x="457200" y="4297680"/>
            <a:ext cx="5303520" cy="1463040"/>
          </a:xfrm>
          <a:prstGeom prst="rect">
            <a:avLst/>
          </a:prstGeom>
          <a:noFill/>
          <a:ln/>
        </p:spPr>
        <p:txBody>
          <a:bodyPr wrap="square" rtlCol="0" anchor="ctr"/>
          <a:lstStyle/>
          <a:p>
            <a:pPr marL="0" indent="0">
              <a:buNone/>
            </a:pPr>
            <a:r>
              <a:rPr lang="en-US" sz="1500" dirty="0">
                <a:solidFill>
                  <a:srgbClr val="000000"/>
                </a:solidFill>
              </a:rPr>
              <a:t>• Increased visibility of attendance priorities</a:t>
            </a:r>
            <a:endParaRPr lang="en-US" sz="1500" dirty="0"/>
          </a:p>
          <a:p>
            <a:pPr marL="0" indent="0">
              <a:buNone/>
            </a:pPr>
            <a:r>
              <a:rPr lang="en-US" sz="1500" dirty="0">
                <a:solidFill>
                  <a:srgbClr val="000000"/>
                </a:solidFill>
              </a:rPr>
              <a:t>• Stronger pupil and family engagement</a:t>
            </a:r>
            <a:endParaRPr lang="en-US" sz="1500" dirty="0"/>
          </a:p>
          <a:p>
            <a:pPr marL="0" indent="0">
              <a:buNone/>
            </a:pPr>
            <a:r>
              <a:rPr lang="en-US" sz="1500" dirty="0">
                <a:solidFill>
                  <a:srgbClr val="000000"/>
                </a:solidFill>
              </a:rPr>
              <a:t>• Shared leadership and accountability</a:t>
            </a:r>
            <a:endParaRPr lang="en-US" sz="1500" dirty="0"/>
          </a:p>
          <a:p>
            <a:pPr marL="0" indent="0">
              <a:buNone/>
            </a:pPr>
            <a:r>
              <a:rPr lang="en-US" sz="1500" dirty="0">
                <a:solidFill>
                  <a:srgbClr val="000000"/>
                </a:solidFill>
              </a:rPr>
              <a:t>• Improved celebration of attendance success</a:t>
            </a:r>
            <a:endParaRPr lang="en-US" sz="1500" dirty="0"/>
          </a:p>
          <a:p>
            <a:pPr marL="0" indent="0">
              <a:buNone/>
            </a:pPr>
            <a:r>
              <a:rPr lang="en-US" sz="1500" dirty="0">
                <a:solidFill>
                  <a:srgbClr val="000000"/>
                </a:solidFill>
              </a:rPr>
              <a:t>• Consistent Federation expectations</a:t>
            </a:r>
            <a:endParaRPr lang="en-US" sz="1500" dirty="0"/>
          </a:p>
        </p:txBody>
      </p:sp>
      <p:sp>
        <p:nvSpPr>
          <p:cNvPr id="9" name="Shape 7"/>
          <p:cNvSpPr/>
          <p:nvPr/>
        </p:nvSpPr>
        <p:spPr>
          <a:xfrm>
            <a:off x="6400800" y="1463040"/>
            <a:ext cx="5394960" cy="4480560"/>
          </a:xfrm>
          <a:prstGeom prst="roundRect">
            <a:avLst/>
          </a:prstGeom>
          <a:solidFill>
            <a:srgbClr val="E8EEF7"/>
          </a:solidFill>
          <a:ln w="12700">
            <a:solidFill>
              <a:srgbClr val="12355B"/>
            </a:solidFill>
            <a:prstDash val="solid"/>
          </a:ln>
        </p:spPr>
        <p:txBody>
          <a:bodyPr/>
          <a:lstStyle/>
          <a:p>
            <a:endParaRPr lang="en-GB"/>
          </a:p>
        </p:txBody>
      </p:sp>
      <p:sp>
        <p:nvSpPr>
          <p:cNvPr id="10" name="Text 8"/>
          <p:cNvSpPr/>
          <p:nvPr/>
        </p:nvSpPr>
        <p:spPr>
          <a:xfrm>
            <a:off x="6583680" y="1783080"/>
            <a:ext cx="4846320" cy="365760"/>
          </a:xfrm>
          <a:prstGeom prst="rect">
            <a:avLst/>
          </a:prstGeom>
          <a:noFill/>
          <a:ln/>
        </p:spPr>
        <p:txBody>
          <a:bodyPr wrap="square" rtlCol="0" anchor="ctr"/>
          <a:lstStyle/>
          <a:p>
            <a:pPr marL="0" indent="0" algn="ctr">
              <a:buNone/>
            </a:pPr>
            <a:r>
              <a:rPr lang="en-US" sz="1900" b="1" dirty="0">
                <a:solidFill>
                  <a:srgbClr val="12355B"/>
                </a:solidFill>
              </a:rPr>
              <a:t>ATTENDANCE CHAMPION MODEL</a:t>
            </a:r>
            <a:endParaRPr lang="en-US" sz="1900" dirty="0"/>
          </a:p>
        </p:txBody>
      </p:sp>
      <p:sp>
        <p:nvSpPr>
          <p:cNvPr id="11" name="Text 9"/>
          <p:cNvSpPr/>
          <p:nvPr/>
        </p:nvSpPr>
        <p:spPr>
          <a:xfrm>
            <a:off x="6858000" y="2377440"/>
            <a:ext cx="4389120" cy="2743200"/>
          </a:xfrm>
          <a:prstGeom prst="rect">
            <a:avLst/>
          </a:prstGeom>
          <a:noFill/>
          <a:ln/>
        </p:spPr>
        <p:txBody>
          <a:bodyPr wrap="square" rtlCol="0" anchor="ctr"/>
          <a:lstStyle/>
          <a:p>
            <a:pPr marL="0" indent="0">
              <a:buNone/>
            </a:pPr>
            <a:r>
              <a:rPr lang="en-US" sz="1700" b="1" dirty="0">
                <a:solidFill>
                  <a:srgbClr val="2E75B6"/>
                </a:solidFill>
              </a:rPr>
              <a:t>1. Senior Attendance Champion</a:t>
            </a:r>
            <a:endParaRPr lang="en-US" sz="1700" dirty="0"/>
          </a:p>
          <a:p>
            <a:pPr marL="0" indent="0">
              <a:buNone/>
            </a:pPr>
            <a:endParaRPr lang="en-US" sz="1700" dirty="0"/>
          </a:p>
          <a:p>
            <a:pPr marL="0" indent="0">
              <a:buNone/>
            </a:pPr>
            <a:r>
              <a:rPr lang="en-US" sz="1700" b="1" dirty="0">
                <a:solidFill>
                  <a:srgbClr val="2E75B6"/>
                </a:solidFill>
              </a:rPr>
              <a:t>2. Governor Attendance Lead</a:t>
            </a:r>
            <a:endParaRPr lang="en-US" sz="1700" dirty="0"/>
          </a:p>
          <a:p>
            <a:pPr marL="0" indent="0">
              <a:buNone/>
            </a:pPr>
            <a:endParaRPr lang="en-US" sz="1700" dirty="0"/>
          </a:p>
          <a:p>
            <a:pPr marL="0" indent="0">
              <a:buNone/>
            </a:pPr>
            <a:r>
              <a:rPr lang="en-US" sz="1700" b="1" dirty="0">
                <a:solidFill>
                  <a:srgbClr val="2E75B6"/>
                </a:solidFill>
              </a:rPr>
              <a:t>3. Attendance Ambassadors</a:t>
            </a:r>
            <a:endParaRPr lang="en-US" sz="1700" dirty="0"/>
          </a:p>
          <a:p>
            <a:pPr marL="0" indent="0">
              <a:buNone/>
            </a:pPr>
            <a:endParaRPr lang="en-US" sz="1700" dirty="0"/>
          </a:p>
          <a:p>
            <a:pPr marL="0" indent="0">
              <a:buNone/>
            </a:pPr>
            <a:r>
              <a:rPr lang="en-US" sz="1700" b="1" dirty="0">
                <a:solidFill>
                  <a:srgbClr val="2E75B6"/>
                </a:solidFill>
              </a:rPr>
              <a:t>4. Year Group Attendance Champions</a:t>
            </a:r>
            <a:endParaRPr lang="en-US" sz="1700" dirty="0"/>
          </a:p>
        </p:txBody>
      </p:sp>
      <p:sp>
        <p:nvSpPr>
          <p:cNvPr id="12" name="Shape 10"/>
          <p:cNvSpPr/>
          <p:nvPr/>
        </p:nvSpPr>
        <p:spPr>
          <a:xfrm>
            <a:off x="0" y="6172200"/>
            <a:ext cx="12188952" cy="685800"/>
          </a:xfrm>
          <a:prstGeom prst="rect">
            <a:avLst/>
          </a:prstGeom>
          <a:solidFill>
            <a:srgbClr val="2E7D32"/>
          </a:solidFill>
          <a:ln w="12700">
            <a:solidFill>
              <a:srgbClr val="2E7D32"/>
            </a:solidFill>
            <a:prstDash val="solid"/>
          </a:ln>
        </p:spPr>
        <p:txBody>
          <a:bodyPr/>
          <a:lstStyle/>
          <a:p>
            <a:endParaRPr lang="en-GB"/>
          </a:p>
        </p:txBody>
      </p:sp>
      <p:sp>
        <p:nvSpPr>
          <p:cNvPr id="13" name="Text 11"/>
          <p:cNvSpPr/>
          <p:nvPr/>
        </p:nvSpPr>
        <p:spPr>
          <a:xfrm>
            <a:off x="182880" y="6355080"/>
            <a:ext cx="11704320" cy="274320"/>
          </a:xfrm>
          <a:prstGeom prst="rect">
            <a:avLst/>
          </a:prstGeom>
          <a:noFill/>
          <a:ln/>
        </p:spPr>
        <p:txBody>
          <a:bodyPr wrap="square" rtlCol="0" anchor="ctr"/>
          <a:lstStyle/>
          <a:p>
            <a:pPr marL="0" indent="0" algn="ctr">
              <a:buNone/>
            </a:pPr>
            <a:r>
              <a:rPr lang="en-US" sz="2000" b="1" dirty="0">
                <a:solidFill>
                  <a:srgbClr val="FFFFFF"/>
                </a:solidFill>
              </a:rPr>
              <a:t>Key Principle: Strong attendance cultures are built through collective leadership</a:t>
            </a:r>
            <a:endParaRPr lang="en-US" sz="2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365760" y="182880"/>
            <a:ext cx="10972800" cy="548640"/>
          </a:xfrm>
          <a:prstGeom prst="rect">
            <a:avLst/>
          </a:prstGeom>
          <a:noFill/>
          <a:ln/>
        </p:spPr>
        <p:txBody>
          <a:bodyPr wrap="square" rtlCol="0" anchor="ctr"/>
          <a:lstStyle/>
          <a:p>
            <a:pPr marL="0" indent="0">
              <a:buNone/>
            </a:pPr>
            <a:r>
              <a:rPr lang="en-US" sz="2400" b="1" dirty="0">
                <a:solidFill>
                  <a:srgbClr val="12355B"/>
                </a:solidFill>
              </a:rPr>
              <a:t>Strategy 6: Attendance Case Study Bank</a:t>
            </a:r>
            <a:endParaRPr lang="en-US" sz="2400" dirty="0"/>
          </a:p>
        </p:txBody>
      </p:sp>
      <p:sp>
        <p:nvSpPr>
          <p:cNvPr id="3" name="Shape 1"/>
          <p:cNvSpPr/>
          <p:nvPr/>
        </p:nvSpPr>
        <p:spPr>
          <a:xfrm>
            <a:off x="365760" y="868680"/>
            <a:ext cx="11155680" cy="502920"/>
          </a:xfrm>
          <a:prstGeom prst="rect">
            <a:avLst/>
          </a:prstGeom>
          <a:solidFill>
            <a:srgbClr val="12355B"/>
          </a:solidFill>
          <a:ln w="12700">
            <a:solidFill>
              <a:srgbClr val="12355B"/>
            </a:solidFill>
            <a:prstDash val="solid"/>
          </a:ln>
        </p:spPr>
        <p:txBody>
          <a:bodyPr/>
          <a:lstStyle/>
          <a:p>
            <a:endParaRPr lang="en-GB"/>
          </a:p>
        </p:txBody>
      </p:sp>
      <p:sp>
        <p:nvSpPr>
          <p:cNvPr id="4" name="Text 2"/>
          <p:cNvSpPr/>
          <p:nvPr/>
        </p:nvSpPr>
        <p:spPr>
          <a:xfrm>
            <a:off x="502920" y="960120"/>
            <a:ext cx="10515600" cy="274320"/>
          </a:xfrm>
          <a:prstGeom prst="rect">
            <a:avLst/>
          </a:prstGeom>
          <a:noFill/>
          <a:ln/>
        </p:spPr>
        <p:txBody>
          <a:bodyPr wrap="square" rtlCol="0" anchor="ctr"/>
          <a:lstStyle/>
          <a:p>
            <a:pPr marL="0" indent="0">
              <a:buNone/>
            </a:pPr>
            <a:r>
              <a:rPr lang="en-US" sz="1800" b="1" dirty="0">
                <a:solidFill>
                  <a:srgbClr val="FFFFFF"/>
                </a:solidFill>
              </a:rPr>
              <a:t>Capture and share attendance practice across the Federation to accelerate improvement and reduce duplication.</a:t>
            </a:r>
            <a:endParaRPr lang="en-US" sz="1800" dirty="0"/>
          </a:p>
        </p:txBody>
      </p:sp>
      <p:sp>
        <p:nvSpPr>
          <p:cNvPr id="5" name="Text 3"/>
          <p:cNvSpPr/>
          <p:nvPr/>
        </p:nvSpPr>
        <p:spPr>
          <a:xfrm>
            <a:off x="457200" y="1645920"/>
            <a:ext cx="2743200" cy="365760"/>
          </a:xfrm>
          <a:prstGeom prst="rect">
            <a:avLst/>
          </a:prstGeom>
          <a:noFill/>
          <a:ln/>
        </p:spPr>
        <p:txBody>
          <a:bodyPr wrap="square" rtlCol="0" anchor="ctr"/>
          <a:lstStyle/>
          <a:p>
            <a:pPr marL="0" indent="0">
              <a:buNone/>
            </a:pPr>
            <a:r>
              <a:rPr lang="en-US" sz="1800" b="1" dirty="0">
                <a:solidFill>
                  <a:srgbClr val="12355B"/>
                </a:solidFill>
              </a:rPr>
              <a:t>Strategic Rationale</a:t>
            </a:r>
            <a:endParaRPr lang="en-US" sz="1800" dirty="0"/>
          </a:p>
        </p:txBody>
      </p:sp>
      <p:sp>
        <p:nvSpPr>
          <p:cNvPr id="6" name="Text 4"/>
          <p:cNvSpPr/>
          <p:nvPr/>
        </p:nvSpPr>
        <p:spPr>
          <a:xfrm>
            <a:off x="457200" y="2011680"/>
            <a:ext cx="5303520" cy="1554480"/>
          </a:xfrm>
          <a:prstGeom prst="rect">
            <a:avLst/>
          </a:prstGeom>
          <a:noFill/>
          <a:ln/>
        </p:spPr>
        <p:txBody>
          <a:bodyPr wrap="square" rtlCol="0" anchor="ctr"/>
          <a:lstStyle/>
          <a:p>
            <a:pPr marL="0" indent="0">
              <a:buNone/>
            </a:pPr>
            <a:r>
              <a:rPr lang="en-US" sz="1500" dirty="0">
                <a:solidFill>
                  <a:srgbClr val="333333"/>
                </a:solidFill>
              </a:rPr>
              <a:t>Schools generate valuable knowledge through successful interventions and complex attendance cases. A Federation-wide repository enables leaders to learn from proven approaches, strengthen professional expertise and scale effective practice more rapidly.</a:t>
            </a:r>
            <a:endParaRPr lang="en-US" sz="1500" dirty="0"/>
          </a:p>
        </p:txBody>
      </p:sp>
      <p:sp>
        <p:nvSpPr>
          <p:cNvPr id="7" name="Text 5"/>
          <p:cNvSpPr/>
          <p:nvPr/>
        </p:nvSpPr>
        <p:spPr>
          <a:xfrm>
            <a:off x="457200" y="3840480"/>
            <a:ext cx="1828800" cy="365760"/>
          </a:xfrm>
          <a:prstGeom prst="rect">
            <a:avLst/>
          </a:prstGeom>
          <a:noFill/>
          <a:ln/>
        </p:spPr>
        <p:txBody>
          <a:bodyPr wrap="square" rtlCol="0" anchor="ctr"/>
          <a:lstStyle/>
          <a:p>
            <a:pPr marL="0" indent="0">
              <a:buNone/>
            </a:pPr>
            <a:r>
              <a:rPr lang="en-US" sz="1800" b="1" dirty="0">
                <a:solidFill>
                  <a:srgbClr val="12355B"/>
                </a:solidFill>
              </a:rPr>
              <a:t>Benefits</a:t>
            </a:r>
            <a:endParaRPr lang="en-US" sz="1800" dirty="0"/>
          </a:p>
        </p:txBody>
      </p:sp>
      <p:sp>
        <p:nvSpPr>
          <p:cNvPr id="8" name="Text 6"/>
          <p:cNvSpPr/>
          <p:nvPr/>
        </p:nvSpPr>
        <p:spPr>
          <a:xfrm>
            <a:off x="457200" y="4206240"/>
            <a:ext cx="5303520" cy="1463040"/>
          </a:xfrm>
          <a:prstGeom prst="rect">
            <a:avLst/>
          </a:prstGeom>
          <a:noFill/>
          <a:ln/>
        </p:spPr>
        <p:txBody>
          <a:bodyPr wrap="square" rtlCol="0" anchor="ctr"/>
          <a:lstStyle/>
          <a:p>
            <a:pPr marL="0" indent="0">
              <a:buNone/>
            </a:pPr>
            <a:r>
              <a:rPr lang="en-US" sz="1500" dirty="0">
                <a:solidFill>
                  <a:srgbClr val="000000"/>
                </a:solidFill>
              </a:rPr>
              <a:t>• Share effective attendance practice</a:t>
            </a:r>
            <a:endParaRPr lang="en-US" sz="1500" dirty="0"/>
          </a:p>
          <a:p>
            <a:pPr marL="0" indent="0">
              <a:buNone/>
            </a:pPr>
            <a:r>
              <a:rPr lang="en-US" sz="1500" dirty="0">
                <a:solidFill>
                  <a:srgbClr val="000000"/>
                </a:solidFill>
              </a:rPr>
              <a:t>• Reduce repeated problem-solving</a:t>
            </a:r>
            <a:endParaRPr lang="en-US" sz="1500" dirty="0"/>
          </a:p>
          <a:p>
            <a:pPr marL="0" indent="0">
              <a:buNone/>
            </a:pPr>
            <a:r>
              <a:rPr lang="en-US" sz="1500" dirty="0">
                <a:solidFill>
                  <a:srgbClr val="000000"/>
                </a:solidFill>
              </a:rPr>
              <a:t>• Strengthen professional learning</a:t>
            </a:r>
            <a:endParaRPr lang="en-US" sz="1500" dirty="0"/>
          </a:p>
          <a:p>
            <a:pPr marL="0" indent="0">
              <a:buNone/>
            </a:pPr>
            <a:r>
              <a:rPr lang="en-US" sz="1500" dirty="0">
                <a:solidFill>
                  <a:srgbClr val="000000"/>
                </a:solidFill>
              </a:rPr>
              <a:t>• Improve multi-agency working</a:t>
            </a:r>
            <a:endParaRPr lang="en-US" sz="1500" dirty="0"/>
          </a:p>
          <a:p>
            <a:pPr marL="0" indent="0">
              <a:buNone/>
            </a:pPr>
            <a:r>
              <a:rPr lang="en-US" sz="1500" dirty="0">
                <a:solidFill>
                  <a:srgbClr val="000000"/>
                </a:solidFill>
              </a:rPr>
              <a:t>• Build organisational memory across the Federation</a:t>
            </a:r>
            <a:endParaRPr lang="en-US" sz="1500" dirty="0"/>
          </a:p>
        </p:txBody>
      </p:sp>
      <p:sp>
        <p:nvSpPr>
          <p:cNvPr id="9" name="Shape 7"/>
          <p:cNvSpPr/>
          <p:nvPr/>
        </p:nvSpPr>
        <p:spPr>
          <a:xfrm>
            <a:off x="6400800" y="1463040"/>
            <a:ext cx="5394960" cy="4480560"/>
          </a:xfrm>
          <a:prstGeom prst="roundRect">
            <a:avLst/>
          </a:prstGeom>
          <a:solidFill>
            <a:srgbClr val="E8EEF7"/>
          </a:solidFill>
          <a:ln w="12700">
            <a:solidFill>
              <a:srgbClr val="12355B"/>
            </a:solidFill>
            <a:prstDash val="solid"/>
          </a:ln>
        </p:spPr>
        <p:txBody>
          <a:bodyPr/>
          <a:lstStyle/>
          <a:p>
            <a:endParaRPr lang="en-GB"/>
          </a:p>
        </p:txBody>
      </p:sp>
      <p:sp>
        <p:nvSpPr>
          <p:cNvPr id="10" name="Text 8"/>
          <p:cNvSpPr/>
          <p:nvPr/>
        </p:nvSpPr>
        <p:spPr>
          <a:xfrm>
            <a:off x="6583680" y="1783080"/>
            <a:ext cx="4846320" cy="365760"/>
          </a:xfrm>
          <a:prstGeom prst="rect">
            <a:avLst/>
          </a:prstGeom>
          <a:noFill/>
          <a:ln/>
        </p:spPr>
        <p:txBody>
          <a:bodyPr wrap="square" rtlCol="0" anchor="ctr"/>
          <a:lstStyle/>
          <a:p>
            <a:pPr marL="0" indent="0" algn="ctr">
              <a:buNone/>
            </a:pPr>
            <a:r>
              <a:rPr lang="en-US" sz="1900" b="1" dirty="0">
                <a:solidFill>
                  <a:srgbClr val="12355B"/>
                </a:solidFill>
              </a:rPr>
              <a:t>CASE STUDY BANK CONTENT</a:t>
            </a:r>
            <a:endParaRPr lang="en-US" sz="1900" dirty="0"/>
          </a:p>
        </p:txBody>
      </p:sp>
      <p:sp>
        <p:nvSpPr>
          <p:cNvPr id="11" name="Text 9"/>
          <p:cNvSpPr/>
          <p:nvPr/>
        </p:nvSpPr>
        <p:spPr>
          <a:xfrm>
            <a:off x="6766560" y="2286000"/>
            <a:ext cx="4572000" cy="3108960"/>
          </a:xfrm>
          <a:prstGeom prst="rect">
            <a:avLst/>
          </a:prstGeom>
          <a:noFill/>
          <a:ln/>
        </p:spPr>
        <p:txBody>
          <a:bodyPr wrap="square" rtlCol="0" anchor="ctr"/>
          <a:lstStyle/>
          <a:p>
            <a:pPr marL="0" indent="0">
              <a:buNone/>
            </a:pPr>
            <a:r>
              <a:rPr lang="en-US" sz="1600" b="1" dirty="0">
                <a:solidFill>
                  <a:srgbClr val="2E75B6"/>
                </a:solidFill>
              </a:rPr>
              <a:t>• Successful Interventions</a:t>
            </a:r>
            <a:endParaRPr lang="en-US" sz="1600" dirty="0"/>
          </a:p>
          <a:p>
            <a:pPr marL="0" indent="0">
              <a:buNone/>
            </a:pPr>
            <a:endParaRPr lang="en-US" sz="1600" dirty="0"/>
          </a:p>
          <a:p>
            <a:pPr marL="0" indent="0">
              <a:buNone/>
            </a:pPr>
            <a:r>
              <a:rPr lang="en-US" sz="1600" b="1" dirty="0">
                <a:solidFill>
                  <a:srgbClr val="2E75B6"/>
                </a:solidFill>
              </a:rPr>
              <a:t>• Challenging Cases</a:t>
            </a:r>
            <a:endParaRPr lang="en-US" sz="1600" dirty="0"/>
          </a:p>
          <a:p>
            <a:pPr marL="0" indent="0">
              <a:buNone/>
            </a:pPr>
            <a:endParaRPr lang="en-US" sz="1600" dirty="0"/>
          </a:p>
          <a:p>
            <a:pPr marL="0" indent="0">
              <a:buNone/>
            </a:pPr>
            <a:r>
              <a:rPr lang="en-US" sz="1600" b="1" dirty="0">
                <a:solidFill>
                  <a:srgbClr val="2E75B6"/>
                </a:solidFill>
              </a:rPr>
              <a:t>• Lessons Learned</a:t>
            </a:r>
            <a:endParaRPr lang="en-US" sz="1600" dirty="0"/>
          </a:p>
          <a:p>
            <a:pPr marL="0" indent="0">
              <a:buNone/>
            </a:pPr>
            <a:endParaRPr lang="en-US" sz="1600" dirty="0"/>
          </a:p>
          <a:p>
            <a:pPr marL="0" indent="0">
              <a:buNone/>
            </a:pPr>
            <a:r>
              <a:rPr lang="en-US" sz="1600" b="1" dirty="0">
                <a:solidFill>
                  <a:srgbClr val="2E75B6"/>
                </a:solidFill>
              </a:rPr>
              <a:t>• Multi-Agency Examples</a:t>
            </a:r>
            <a:endParaRPr lang="en-US" sz="1600" dirty="0"/>
          </a:p>
          <a:p>
            <a:pPr marL="0" indent="0">
              <a:buNone/>
            </a:pPr>
            <a:endParaRPr lang="en-US" sz="1600" dirty="0"/>
          </a:p>
          <a:p>
            <a:pPr marL="0" indent="0">
              <a:buNone/>
            </a:pPr>
            <a:r>
              <a:rPr lang="en-US" sz="1600" b="1" dirty="0">
                <a:solidFill>
                  <a:srgbClr val="2E75B6"/>
                </a:solidFill>
              </a:rPr>
              <a:t>• SEND Attendance Success Stories</a:t>
            </a:r>
            <a:endParaRPr lang="en-US" sz="1600" dirty="0"/>
          </a:p>
          <a:p>
            <a:pPr marL="0" indent="0">
              <a:buNone/>
            </a:pPr>
            <a:endParaRPr lang="en-US" sz="1600" dirty="0"/>
          </a:p>
          <a:p>
            <a:pPr marL="0" indent="0">
              <a:buNone/>
            </a:pPr>
            <a:r>
              <a:rPr lang="en-US" sz="1600" b="1" dirty="0">
                <a:solidFill>
                  <a:srgbClr val="2E75B6"/>
                </a:solidFill>
              </a:rPr>
              <a:t>• Whole-Family Support Examples</a:t>
            </a:r>
            <a:endParaRPr lang="en-US" sz="1600" dirty="0"/>
          </a:p>
        </p:txBody>
      </p:sp>
      <p:sp>
        <p:nvSpPr>
          <p:cNvPr id="12" name="Shape 10"/>
          <p:cNvSpPr/>
          <p:nvPr/>
        </p:nvSpPr>
        <p:spPr>
          <a:xfrm>
            <a:off x="0" y="6172200"/>
            <a:ext cx="12188952" cy="685800"/>
          </a:xfrm>
          <a:prstGeom prst="rect">
            <a:avLst/>
          </a:prstGeom>
          <a:solidFill>
            <a:srgbClr val="1565C0"/>
          </a:solidFill>
          <a:ln w="12700">
            <a:solidFill>
              <a:srgbClr val="1565C0"/>
            </a:solidFill>
            <a:prstDash val="solid"/>
          </a:ln>
        </p:spPr>
        <p:txBody>
          <a:bodyPr/>
          <a:lstStyle/>
          <a:p>
            <a:endParaRPr lang="en-GB"/>
          </a:p>
        </p:txBody>
      </p:sp>
      <p:sp>
        <p:nvSpPr>
          <p:cNvPr id="13" name="Text 11"/>
          <p:cNvSpPr/>
          <p:nvPr/>
        </p:nvSpPr>
        <p:spPr>
          <a:xfrm>
            <a:off x="182880" y="6355080"/>
            <a:ext cx="11704320" cy="274320"/>
          </a:xfrm>
          <a:prstGeom prst="rect">
            <a:avLst/>
          </a:prstGeom>
          <a:noFill/>
          <a:ln/>
        </p:spPr>
        <p:txBody>
          <a:bodyPr wrap="square" rtlCol="0" anchor="ctr"/>
          <a:lstStyle/>
          <a:p>
            <a:pPr marL="0" indent="0" algn="ctr">
              <a:buNone/>
            </a:pPr>
            <a:r>
              <a:rPr lang="en-US" sz="2000" b="1" dirty="0">
                <a:solidFill>
                  <a:srgbClr val="FFFFFF"/>
                </a:solidFill>
              </a:rPr>
              <a:t>Key Principle: Share what works, learn from challenge, and scale effective practice</a:t>
            </a:r>
            <a:endParaRPr lang="en-US" sz="2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365760" y="182880"/>
            <a:ext cx="10972800" cy="548640"/>
          </a:xfrm>
          <a:prstGeom prst="rect">
            <a:avLst/>
          </a:prstGeom>
          <a:noFill/>
          <a:ln/>
        </p:spPr>
        <p:txBody>
          <a:bodyPr wrap="square" rtlCol="0" anchor="ctr"/>
          <a:lstStyle/>
          <a:p>
            <a:pPr marL="0" indent="0">
              <a:buNone/>
            </a:pPr>
            <a:r>
              <a:rPr lang="en-US" sz="2400" b="1" dirty="0">
                <a:solidFill>
                  <a:srgbClr val="12355B"/>
                </a:solidFill>
              </a:rPr>
              <a:t>Strategy 7: Attendance Vulnerability Profiles</a:t>
            </a:r>
            <a:endParaRPr lang="en-US" sz="2400" dirty="0"/>
          </a:p>
        </p:txBody>
      </p:sp>
      <p:sp>
        <p:nvSpPr>
          <p:cNvPr id="3" name="Shape 1"/>
          <p:cNvSpPr/>
          <p:nvPr/>
        </p:nvSpPr>
        <p:spPr>
          <a:xfrm>
            <a:off x="365760" y="868680"/>
            <a:ext cx="11155680" cy="502920"/>
          </a:xfrm>
          <a:prstGeom prst="rect">
            <a:avLst/>
          </a:prstGeom>
          <a:solidFill>
            <a:srgbClr val="12355B"/>
          </a:solidFill>
          <a:ln w="12700">
            <a:solidFill>
              <a:srgbClr val="12355B"/>
            </a:solidFill>
            <a:prstDash val="solid"/>
          </a:ln>
        </p:spPr>
        <p:txBody>
          <a:bodyPr/>
          <a:lstStyle/>
          <a:p>
            <a:endParaRPr lang="en-GB"/>
          </a:p>
        </p:txBody>
      </p:sp>
      <p:sp>
        <p:nvSpPr>
          <p:cNvPr id="4" name="Text 2"/>
          <p:cNvSpPr/>
          <p:nvPr/>
        </p:nvSpPr>
        <p:spPr>
          <a:xfrm>
            <a:off x="502920" y="960120"/>
            <a:ext cx="10515600" cy="320040"/>
          </a:xfrm>
          <a:prstGeom prst="rect">
            <a:avLst/>
          </a:prstGeom>
          <a:noFill/>
          <a:ln/>
        </p:spPr>
        <p:txBody>
          <a:bodyPr wrap="square" rtlCol="0" anchor="ctr"/>
          <a:lstStyle/>
          <a:p>
            <a:pPr marL="0" indent="0">
              <a:buNone/>
            </a:pPr>
            <a:r>
              <a:rPr lang="en-US" sz="1700" b="1" dirty="0">
                <a:solidFill>
                  <a:srgbClr val="FFFFFF"/>
                </a:solidFill>
              </a:rPr>
              <a:t>Termly vulnerability profiling enables leaders to identify risk sooner, target resources more effectively and strengthen strategic oversight.</a:t>
            </a:r>
            <a:endParaRPr lang="en-US" sz="1700" dirty="0"/>
          </a:p>
        </p:txBody>
      </p:sp>
      <p:sp>
        <p:nvSpPr>
          <p:cNvPr id="5" name="Text 3"/>
          <p:cNvSpPr/>
          <p:nvPr/>
        </p:nvSpPr>
        <p:spPr>
          <a:xfrm>
            <a:off x="457200" y="1645920"/>
            <a:ext cx="2743200" cy="365760"/>
          </a:xfrm>
          <a:prstGeom prst="rect">
            <a:avLst/>
          </a:prstGeom>
          <a:noFill/>
          <a:ln/>
        </p:spPr>
        <p:txBody>
          <a:bodyPr wrap="square" rtlCol="0" anchor="ctr"/>
          <a:lstStyle/>
          <a:p>
            <a:pPr marL="0" indent="0">
              <a:buNone/>
            </a:pPr>
            <a:r>
              <a:rPr lang="en-US" sz="1800" b="1" dirty="0">
                <a:solidFill>
                  <a:srgbClr val="12355B"/>
                </a:solidFill>
              </a:rPr>
              <a:t>Strategic Rationale</a:t>
            </a:r>
            <a:endParaRPr lang="en-US" sz="1800" dirty="0"/>
          </a:p>
        </p:txBody>
      </p:sp>
      <p:sp>
        <p:nvSpPr>
          <p:cNvPr id="6" name="Text 4"/>
          <p:cNvSpPr/>
          <p:nvPr/>
        </p:nvSpPr>
        <p:spPr>
          <a:xfrm>
            <a:off x="457200" y="2011680"/>
            <a:ext cx="5303520" cy="1554480"/>
          </a:xfrm>
          <a:prstGeom prst="rect">
            <a:avLst/>
          </a:prstGeom>
          <a:noFill/>
          <a:ln/>
        </p:spPr>
        <p:txBody>
          <a:bodyPr wrap="square" rtlCol="0" anchor="ctr"/>
          <a:lstStyle/>
          <a:p>
            <a:pPr marL="0" indent="0">
              <a:buNone/>
            </a:pPr>
            <a:r>
              <a:rPr lang="en-US" sz="1500" dirty="0">
                <a:solidFill>
                  <a:srgbClr val="333333"/>
                </a:solidFill>
              </a:rPr>
              <a:t>The strongest attendance systems understand precisely which groups are most vulnerable to poor attendance and persistent absence. Regular profiling supports earlier intervention, sharper accountability and more effective deployment of support.</a:t>
            </a:r>
            <a:endParaRPr lang="en-US" sz="1500" dirty="0"/>
          </a:p>
        </p:txBody>
      </p:sp>
      <p:sp>
        <p:nvSpPr>
          <p:cNvPr id="7" name="Text 5"/>
          <p:cNvSpPr/>
          <p:nvPr/>
        </p:nvSpPr>
        <p:spPr>
          <a:xfrm>
            <a:off x="457200" y="3840480"/>
            <a:ext cx="2743200" cy="365760"/>
          </a:xfrm>
          <a:prstGeom prst="rect">
            <a:avLst/>
          </a:prstGeom>
          <a:noFill/>
          <a:ln/>
        </p:spPr>
        <p:txBody>
          <a:bodyPr wrap="square" rtlCol="0" anchor="ctr"/>
          <a:lstStyle/>
          <a:p>
            <a:pPr marL="0" indent="0">
              <a:buNone/>
            </a:pPr>
            <a:r>
              <a:rPr lang="en-US" sz="1800" b="1" dirty="0">
                <a:solidFill>
                  <a:srgbClr val="12355B"/>
                </a:solidFill>
              </a:rPr>
              <a:t>Leadership Focus</a:t>
            </a:r>
            <a:endParaRPr lang="en-US" sz="1800" dirty="0"/>
          </a:p>
        </p:txBody>
      </p:sp>
      <p:sp>
        <p:nvSpPr>
          <p:cNvPr id="8" name="Text 6"/>
          <p:cNvSpPr/>
          <p:nvPr/>
        </p:nvSpPr>
        <p:spPr>
          <a:xfrm>
            <a:off x="457200" y="4206240"/>
            <a:ext cx="5303520" cy="1463040"/>
          </a:xfrm>
          <a:prstGeom prst="rect">
            <a:avLst/>
          </a:prstGeom>
          <a:noFill/>
          <a:ln/>
        </p:spPr>
        <p:txBody>
          <a:bodyPr wrap="square" rtlCol="0" anchor="ctr"/>
          <a:lstStyle/>
          <a:p>
            <a:pPr marL="0" indent="0">
              <a:buNone/>
            </a:pPr>
            <a:r>
              <a:rPr lang="en-US" sz="1500" dirty="0">
                <a:solidFill>
                  <a:srgbClr val="000000"/>
                </a:solidFill>
              </a:rPr>
              <a:t>• Produce termly attendance profiles</a:t>
            </a:r>
            <a:endParaRPr lang="en-US" sz="1500" dirty="0"/>
          </a:p>
          <a:p>
            <a:pPr marL="0" indent="0">
              <a:buNone/>
            </a:pPr>
            <a:r>
              <a:rPr lang="en-US" sz="1500" dirty="0">
                <a:solidFill>
                  <a:srgbClr val="000000"/>
                </a:solidFill>
              </a:rPr>
              <a:t>• Analyse trends and emerging risks</a:t>
            </a:r>
            <a:endParaRPr lang="en-US" sz="1500" dirty="0"/>
          </a:p>
          <a:p>
            <a:pPr marL="0" indent="0">
              <a:buNone/>
            </a:pPr>
            <a:r>
              <a:rPr lang="en-US" sz="1500" dirty="0">
                <a:solidFill>
                  <a:srgbClr val="000000"/>
                </a:solidFill>
              </a:rPr>
              <a:t>• Track attendance gaps between groups</a:t>
            </a:r>
            <a:endParaRPr lang="en-US" sz="1500" dirty="0"/>
          </a:p>
          <a:p>
            <a:pPr marL="0" indent="0">
              <a:buNone/>
            </a:pPr>
            <a:r>
              <a:rPr lang="en-US" sz="1500" dirty="0">
                <a:solidFill>
                  <a:srgbClr val="000000"/>
                </a:solidFill>
              </a:rPr>
              <a:t>• Prioritise intervention resources</a:t>
            </a:r>
            <a:endParaRPr lang="en-US" sz="1500" dirty="0"/>
          </a:p>
          <a:p>
            <a:pPr marL="0" indent="0">
              <a:buNone/>
            </a:pPr>
            <a:r>
              <a:rPr lang="en-US" sz="1500" dirty="0">
                <a:solidFill>
                  <a:srgbClr val="000000"/>
                </a:solidFill>
              </a:rPr>
              <a:t>• Evaluate impact on vulnerable cohorts</a:t>
            </a:r>
            <a:endParaRPr lang="en-US" sz="1500" dirty="0"/>
          </a:p>
        </p:txBody>
      </p:sp>
      <p:sp>
        <p:nvSpPr>
          <p:cNvPr id="9" name="Shape 7"/>
          <p:cNvSpPr/>
          <p:nvPr/>
        </p:nvSpPr>
        <p:spPr>
          <a:xfrm>
            <a:off x="6400800" y="1463040"/>
            <a:ext cx="5394960" cy="4480560"/>
          </a:xfrm>
          <a:prstGeom prst="roundRect">
            <a:avLst/>
          </a:prstGeom>
          <a:solidFill>
            <a:srgbClr val="E8EEF7"/>
          </a:solidFill>
          <a:ln w="12700">
            <a:solidFill>
              <a:srgbClr val="12355B"/>
            </a:solidFill>
            <a:prstDash val="solid"/>
          </a:ln>
        </p:spPr>
        <p:txBody>
          <a:bodyPr/>
          <a:lstStyle/>
          <a:p>
            <a:endParaRPr lang="en-GB"/>
          </a:p>
        </p:txBody>
      </p:sp>
      <p:sp>
        <p:nvSpPr>
          <p:cNvPr id="10" name="Text 8"/>
          <p:cNvSpPr/>
          <p:nvPr/>
        </p:nvSpPr>
        <p:spPr>
          <a:xfrm>
            <a:off x="6583680" y="1783080"/>
            <a:ext cx="4846320" cy="365760"/>
          </a:xfrm>
          <a:prstGeom prst="rect">
            <a:avLst/>
          </a:prstGeom>
          <a:noFill/>
          <a:ln/>
        </p:spPr>
        <p:txBody>
          <a:bodyPr wrap="square" rtlCol="0" anchor="ctr"/>
          <a:lstStyle/>
          <a:p>
            <a:pPr marL="0" indent="0" algn="ctr">
              <a:buNone/>
            </a:pPr>
            <a:r>
              <a:rPr lang="en-US" sz="1900" b="1" dirty="0">
                <a:solidFill>
                  <a:srgbClr val="12355B"/>
                </a:solidFill>
              </a:rPr>
              <a:t>VULNERABILITY PROFILE GROUPS</a:t>
            </a:r>
            <a:endParaRPr lang="en-US" sz="1900" dirty="0"/>
          </a:p>
        </p:txBody>
      </p:sp>
      <p:sp>
        <p:nvSpPr>
          <p:cNvPr id="11" name="Text 9"/>
          <p:cNvSpPr/>
          <p:nvPr/>
        </p:nvSpPr>
        <p:spPr>
          <a:xfrm>
            <a:off x="6766560" y="2240280"/>
            <a:ext cx="4572000" cy="3383280"/>
          </a:xfrm>
          <a:prstGeom prst="rect">
            <a:avLst/>
          </a:prstGeom>
          <a:noFill/>
          <a:ln/>
        </p:spPr>
        <p:txBody>
          <a:bodyPr wrap="square" rtlCol="0" anchor="ctr"/>
          <a:lstStyle/>
          <a:p>
            <a:pPr marL="0" indent="0">
              <a:buNone/>
            </a:pPr>
            <a:r>
              <a:rPr lang="en-US" sz="1500" b="1" dirty="0">
                <a:solidFill>
                  <a:srgbClr val="2E75B6"/>
                </a:solidFill>
              </a:rPr>
              <a:t>• SEND</a:t>
            </a:r>
            <a:endParaRPr lang="en-US" sz="1500" dirty="0"/>
          </a:p>
          <a:p>
            <a:pPr marL="0" indent="0">
              <a:buNone/>
            </a:pPr>
            <a:endParaRPr lang="en-US" sz="1500" dirty="0"/>
          </a:p>
          <a:p>
            <a:pPr marL="0" indent="0">
              <a:buNone/>
            </a:pPr>
            <a:r>
              <a:rPr lang="en-US" sz="1500" b="1" dirty="0">
                <a:solidFill>
                  <a:srgbClr val="2E75B6"/>
                </a:solidFill>
              </a:rPr>
              <a:t>• Pupil Premium</a:t>
            </a:r>
            <a:endParaRPr lang="en-US" sz="1500" dirty="0"/>
          </a:p>
          <a:p>
            <a:pPr marL="0" indent="0">
              <a:buNone/>
            </a:pPr>
            <a:endParaRPr lang="en-US" sz="1500" dirty="0"/>
          </a:p>
          <a:p>
            <a:pPr marL="0" indent="0">
              <a:buNone/>
            </a:pPr>
            <a:r>
              <a:rPr lang="en-US" sz="1500" b="1" dirty="0">
                <a:solidFill>
                  <a:srgbClr val="2E75B6"/>
                </a:solidFill>
              </a:rPr>
              <a:t>• SEND &amp; Pupil Premium</a:t>
            </a:r>
            <a:endParaRPr lang="en-US" sz="1500" dirty="0"/>
          </a:p>
          <a:p>
            <a:pPr marL="0" indent="0">
              <a:buNone/>
            </a:pPr>
            <a:endParaRPr lang="en-US" sz="1500" dirty="0"/>
          </a:p>
          <a:p>
            <a:pPr marL="0" indent="0">
              <a:buNone/>
            </a:pPr>
            <a:r>
              <a:rPr lang="en-US" sz="1500" b="1" dirty="0">
                <a:solidFill>
                  <a:srgbClr val="2E75B6"/>
                </a:solidFill>
              </a:rPr>
              <a:t>• Social Care</a:t>
            </a:r>
            <a:endParaRPr lang="en-US" sz="1500" dirty="0"/>
          </a:p>
          <a:p>
            <a:pPr marL="0" indent="0">
              <a:buNone/>
            </a:pPr>
            <a:endParaRPr lang="en-US" sz="1500" dirty="0"/>
          </a:p>
          <a:p>
            <a:pPr marL="0" indent="0">
              <a:buNone/>
            </a:pPr>
            <a:r>
              <a:rPr lang="en-US" sz="1500" b="1" dirty="0">
                <a:solidFill>
                  <a:srgbClr val="2E75B6"/>
                </a:solidFill>
              </a:rPr>
              <a:t>• Children in Need</a:t>
            </a:r>
            <a:endParaRPr lang="en-US" sz="1500" dirty="0"/>
          </a:p>
          <a:p>
            <a:pPr marL="0" indent="0">
              <a:buNone/>
            </a:pPr>
            <a:endParaRPr lang="en-US" sz="1500" dirty="0"/>
          </a:p>
          <a:p>
            <a:pPr marL="0" indent="0">
              <a:buNone/>
            </a:pPr>
            <a:r>
              <a:rPr lang="en-US" sz="1500" b="1" dirty="0">
                <a:solidFill>
                  <a:srgbClr val="2E75B6"/>
                </a:solidFill>
              </a:rPr>
              <a:t>• Child Protection</a:t>
            </a:r>
            <a:endParaRPr lang="en-US" sz="1500" dirty="0"/>
          </a:p>
          <a:p>
            <a:pPr marL="0" indent="0">
              <a:buNone/>
            </a:pPr>
            <a:endParaRPr lang="en-US" sz="1500" dirty="0"/>
          </a:p>
          <a:p>
            <a:pPr marL="0" indent="0">
              <a:buNone/>
            </a:pPr>
            <a:r>
              <a:rPr lang="en-US" sz="1500" b="1" dirty="0">
                <a:solidFill>
                  <a:srgbClr val="2E75B6"/>
                </a:solidFill>
              </a:rPr>
              <a:t>• Severe Absence</a:t>
            </a:r>
            <a:endParaRPr lang="en-US" sz="1500" dirty="0"/>
          </a:p>
          <a:p>
            <a:pPr marL="0" indent="0">
              <a:buNone/>
            </a:pPr>
            <a:endParaRPr lang="en-US" sz="1500" dirty="0"/>
          </a:p>
          <a:p>
            <a:pPr marL="0" indent="0">
              <a:buNone/>
            </a:pPr>
            <a:r>
              <a:rPr lang="en-US" sz="1500" b="1" dirty="0">
                <a:solidFill>
                  <a:srgbClr val="2E75B6"/>
                </a:solidFill>
              </a:rPr>
              <a:t>• Persistent Absence</a:t>
            </a:r>
            <a:endParaRPr lang="en-US" sz="1500" dirty="0"/>
          </a:p>
        </p:txBody>
      </p:sp>
      <p:sp>
        <p:nvSpPr>
          <p:cNvPr id="12" name="Shape 10"/>
          <p:cNvSpPr/>
          <p:nvPr/>
        </p:nvSpPr>
        <p:spPr>
          <a:xfrm>
            <a:off x="0" y="6172200"/>
            <a:ext cx="12188952" cy="685800"/>
          </a:xfrm>
          <a:prstGeom prst="rect">
            <a:avLst/>
          </a:prstGeom>
          <a:solidFill>
            <a:srgbClr val="7B1FA2"/>
          </a:solidFill>
          <a:ln w="12700">
            <a:solidFill>
              <a:srgbClr val="7B1FA2"/>
            </a:solidFill>
            <a:prstDash val="solid"/>
          </a:ln>
        </p:spPr>
        <p:txBody>
          <a:bodyPr/>
          <a:lstStyle/>
          <a:p>
            <a:endParaRPr lang="en-GB"/>
          </a:p>
        </p:txBody>
      </p:sp>
      <p:sp>
        <p:nvSpPr>
          <p:cNvPr id="13" name="Text 11"/>
          <p:cNvSpPr/>
          <p:nvPr/>
        </p:nvSpPr>
        <p:spPr>
          <a:xfrm>
            <a:off x="182880" y="6355080"/>
            <a:ext cx="11704320" cy="274320"/>
          </a:xfrm>
          <a:prstGeom prst="rect">
            <a:avLst/>
          </a:prstGeom>
          <a:noFill/>
          <a:ln/>
        </p:spPr>
        <p:txBody>
          <a:bodyPr wrap="square" rtlCol="0" anchor="ctr"/>
          <a:lstStyle/>
          <a:p>
            <a:pPr marL="0" indent="0" algn="ctr">
              <a:buNone/>
            </a:pPr>
            <a:r>
              <a:rPr lang="en-US" sz="1900" b="1" dirty="0">
                <a:solidFill>
                  <a:srgbClr val="FFFFFF"/>
                </a:solidFill>
              </a:rPr>
              <a:t>Key Principle: Know your vulnerable cohorts, understand the barriers, and target support precisely</a:t>
            </a:r>
            <a:endParaRPr lang="en-US" sz="19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365760" y="182880"/>
            <a:ext cx="10972800" cy="548640"/>
          </a:xfrm>
          <a:prstGeom prst="rect">
            <a:avLst/>
          </a:prstGeom>
          <a:noFill/>
          <a:ln/>
        </p:spPr>
        <p:txBody>
          <a:bodyPr wrap="square" rtlCol="0" anchor="ctr"/>
          <a:lstStyle/>
          <a:p>
            <a:pPr marL="0" indent="0">
              <a:buNone/>
            </a:pPr>
            <a:r>
              <a:rPr lang="en-US" sz="2400" b="1" dirty="0">
                <a:solidFill>
                  <a:srgbClr val="12355B"/>
                </a:solidFill>
              </a:rPr>
              <a:t>What Will Move Attendance from Expected to Strong?</a:t>
            </a:r>
            <a:endParaRPr lang="en-US" sz="2400" dirty="0"/>
          </a:p>
        </p:txBody>
      </p:sp>
      <p:sp>
        <p:nvSpPr>
          <p:cNvPr id="3" name="Shape 1"/>
          <p:cNvSpPr/>
          <p:nvPr/>
        </p:nvSpPr>
        <p:spPr>
          <a:xfrm>
            <a:off x="365760" y="868680"/>
            <a:ext cx="11155680" cy="502920"/>
          </a:xfrm>
          <a:prstGeom prst="rect">
            <a:avLst/>
          </a:prstGeom>
          <a:solidFill>
            <a:srgbClr val="12355B"/>
          </a:solidFill>
          <a:ln w="12700">
            <a:solidFill>
              <a:srgbClr val="12355B"/>
            </a:solidFill>
            <a:prstDash val="solid"/>
          </a:ln>
        </p:spPr>
        <p:txBody>
          <a:bodyPr/>
          <a:lstStyle/>
          <a:p>
            <a:endParaRPr lang="en-GB"/>
          </a:p>
        </p:txBody>
      </p:sp>
      <p:sp>
        <p:nvSpPr>
          <p:cNvPr id="4" name="Text 2"/>
          <p:cNvSpPr/>
          <p:nvPr/>
        </p:nvSpPr>
        <p:spPr>
          <a:xfrm>
            <a:off x="502920" y="960120"/>
            <a:ext cx="10515600" cy="274320"/>
          </a:xfrm>
          <a:prstGeom prst="rect">
            <a:avLst/>
          </a:prstGeom>
          <a:noFill/>
          <a:ln/>
        </p:spPr>
        <p:txBody>
          <a:bodyPr wrap="square" rtlCol="0" anchor="ctr"/>
          <a:lstStyle/>
          <a:p>
            <a:pPr marL="0" indent="0">
              <a:buNone/>
            </a:pPr>
            <a:r>
              <a:rPr lang="en-US" sz="1800" b="1" dirty="0">
                <a:solidFill>
                  <a:srgbClr val="FFFFFF"/>
                </a:solidFill>
              </a:rPr>
              <a:t>Strong attendance practice is characterised by strategic leadership, rigorous evaluation and sustained impact on vulnerable pupils.</a:t>
            </a:r>
            <a:endParaRPr lang="en-US" sz="1800" dirty="0"/>
          </a:p>
        </p:txBody>
      </p:sp>
      <p:sp>
        <p:nvSpPr>
          <p:cNvPr id="5" name="Text 3"/>
          <p:cNvSpPr/>
          <p:nvPr/>
        </p:nvSpPr>
        <p:spPr>
          <a:xfrm>
            <a:off x="457200" y="1645920"/>
            <a:ext cx="3657600" cy="365760"/>
          </a:xfrm>
          <a:prstGeom prst="rect">
            <a:avLst/>
          </a:prstGeom>
          <a:noFill/>
          <a:ln/>
        </p:spPr>
        <p:txBody>
          <a:bodyPr wrap="square" rtlCol="0" anchor="ctr"/>
          <a:lstStyle/>
          <a:p>
            <a:pPr marL="0" indent="0">
              <a:buNone/>
            </a:pPr>
            <a:r>
              <a:rPr lang="en-US" sz="1800" b="1" dirty="0">
                <a:solidFill>
                  <a:srgbClr val="12355B"/>
                </a:solidFill>
              </a:rPr>
              <a:t>Moving from Expected to Strong</a:t>
            </a:r>
            <a:endParaRPr lang="en-US" sz="1800" dirty="0"/>
          </a:p>
        </p:txBody>
      </p:sp>
      <p:sp>
        <p:nvSpPr>
          <p:cNvPr id="6" name="Text 4"/>
          <p:cNvSpPr/>
          <p:nvPr/>
        </p:nvSpPr>
        <p:spPr>
          <a:xfrm>
            <a:off x="457200" y="2011680"/>
            <a:ext cx="5394960" cy="1554480"/>
          </a:xfrm>
          <a:prstGeom prst="rect">
            <a:avLst/>
          </a:prstGeom>
          <a:noFill/>
          <a:ln/>
        </p:spPr>
        <p:txBody>
          <a:bodyPr wrap="square" rtlCol="0" anchor="ctr"/>
          <a:lstStyle/>
          <a:p>
            <a:pPr marL="0" indent="0">
              <a:buNone/>
            </a:pPr>
            <a:r>
              <a:rPr lang="en-US" sz="1500" dirty="0">
                <a:solidFill>
                  <a:srgbClr val="333333"/>
                </a:solidFill>
              </a:rPr>
              <a:t>The evidence suggests that schools move beyond compliance when leaders can demonstrate that attendance strategies are improving outcomes, particularly for vulnerable groups. Strong practice is proactive, intelligence-led and relentlessly focused on impact.</a:t>
            </a:r>
            <a:endParaRPr lang="en-US" sz="1500" dirty="0"/>
          </a:p>
        </p:txBody>
      </p:sp>
      <p:sp>
        <p:nvSpPr>
          <p:cNvPr id="7" name="Text 5"/>
          <p:cNvSpPr/>
          <p:nvPr/>
        </p:nvSpPr>
        <p:spPr>
          <a:xfrm>
            <a:off x="457200" y="3840480"/>
            <a:ext cx="3657600" cy="365760"/>
          </a:xfrm>
          <a:prstGeom prst="rect">
            <a:avLst/>
          </a:prstGeom>
          <a:noFill/>
          <a:ln/>
        </p:spPr>
        <p:txBody>
          <a:bodyPr wrap="square" rtlCol="0" anchor="ctr"/>
          <a:lstStyle/>
          <a:p>
            <a:pPr marL="0" indent="0">
              <a:buNone/>
            </a:pPr>
            <a:r>
              <a:rPr lang="en-US" sz="1800" b="1" dirty="0">
                <a:solidFill>
                  <a:srgbClr val="12355B"/>
                </a:solidFill>
              </a:rPr>
              <a:t>Characteristics of Strong Practice</a:t>
            </a:r>
            <a:endParaRPr lang="en-US" sz="1800" dirty="0"/>
          </a:p>
        </p:txBody>
      </p:sp>
      <p:sp>
        <p:nvSpPr>
          <p:cNvPr id="8" name="Text 6"/>
          <p:cNvSpPr/>
          <p:nvPr/>
        </p:nvSpPr>
        <p:spPr>
          <a:xfrm>
            <a:off x="457200" y="4206240"/>
            <a:ext cx="5120640" cy="1463040"/>
          </a:xfrm>
          <a:prstGeom prst="rect">
            <a:avLst/>
          </a:prstGeom>
          <a:noFill/>
          <a:ln/>
        </p:spPr>
        <p:txBody>
          <a:bodyPr wrap="square" rtlCol="0" anchor="ctr"/>
          <a:lstStyle/>
          <a:p>
            <a:pPr marL="0" indent="0">
              <a:buNone/>
            </a:pPr>
            <a:r>
              <a:rPr lang="en-US" sz="1500" dirty="0">
                <a:solidFill>
                  <a:srgbClr val="000000"/>
                </a:solidFill>
              </a:rPr>
              <a:t>• Earlier intervention</a:t>
            </a:r>
            <a:endParaRPr lang="en-US" sz="1500" dirty="0"/>
          </a:p>
          <a:p>
            <a:pPr marL="0" indent="0">
              <a:buNone/>
            </a:pPr>
            <a:r>
              <a:rPr lang="en-US" sz="1500" dirty="0">
                <a:solidFill>
                  <a:srgbClr val="000000"/>
                </a:solidFill>
              </a:rPr>
              <a:t>• Rigorous impact evaluation</a:t>
            </a:r>
            <a:endParaRPr lang="en-US" sz="1500" dirty="0"/>
          </a:p>
          <a:p>
            <a:pPr marL="0" indent="0">
              <a:buNone/>
            </a:pPr>
            <a:r>
              <a:rPr lang="en-US" sz="1500" dirty="0">
                <a:solidFill>
                  <a:srgbClr val="000000"/>
                </a:solidFill>
              </a:rPr>
              <a:t>• Rapid improvement for vulnerable groups</a:t>
            </a:r>
            <a:endParaRPr lang="en-US" sz="1500" dirty="0"/>
          </a:p>
          <a:p>
            <a:pPr marL="0" indent="0">
              <a:buNone/>
            </a:pPr>
            <a:r>
              <a:rPr lang="en-US" sz="1500" dirty="0">
                <a:solidFill>
                  <a:srgbClr val="000000"/>
                </a:solidFill>
              </a:rPr>
              <a:t>• Whole-school attendance culture</a:t>
            </a:r>
            <a:endParaRPr lang="en-US" sz="1500" dirty="0"/>
          </a:p>
          <a:p>
            <a:pPr marL="0" indent="0">
              <a:buNone/>
            </a:pPr>
            <a:r>
              <a:rPr lang="en-US" sz="1500" dirty="0">
                <a:solidFill>
                  <a:srgbClr val="000000"/>
                </a:solidFill>
              </a:rPr>
              <a:t>• Highly personalised support</a:t>
            </a:r>
            <a:endParaRPr lang="en-US" sz="1500" dirty="0"/>
          </a:p>
        </p:txBody>
      </p:sp>
      <p:sp>
        <p:nvSpPr>
          <p:cNvPr id="9" name="Shape 7"/>
          <p:cNvSpPr/>
          <p:nvPr/>
        </p:nvSpPr>
        <p:spPr>
          <a:xfrm>
            <a:off x="6400800" y="1463040"/>
            <a:ext cx="5394960" cy="4480560"/>
          </a:xfrm>
          <a:prstGeom prst="roundRect">
            <a:avLst/>
          </a:prstGeom>
          <a:solidFill>
            <a:srgbClr val="E8EEF7"/>
          </a:solidFill>
          <a:ln w="12700">
            <a:solidFill>
              <a:srgbClr val="12355B"/>
            </a:solidFill>
            <a:prstDash val="solid"/>
          </a:ln>
        </p:spPr>
        <p:txBody>
          <a:bodyPr/>
          <a:lstStyle/>
          <a:p>
            <a:endParaRPr lang="en-GB"/>
          </a:p>
        </p:txBody>
      </p:sp>
      <p:sp>
        <p:nvSpPr>
          <p:cNvPr id="10" name="Text 8"/>
          <p:cNvSpPr/>
          <p:nvPr/>
        </p:nvSpPr>
        <p:spPr>
          <a:xfrm>
            <a:off x="6583680" y="1783080"/>
            <a:ext cx="4846320" cy="365760"/>
          </a:xfrm>
          <a:prstGeom prst="rect">
            <a:avLst/>
          </a:prstGeom>
          <a:noFill/>
          <a:ln/>
        </p:spPr>
        <p:txBody>
          <a:bodyPr wrap="square" rtlCol="0" anchor="ctr"/>
          <a:lstStyle/>
          <a:p>
            <a:pPr marL="0" indent="0" algn="ctr">
              <a:buNone/>
            </a:pPr>
            <a:r>
              <a:rPr lang="en-US" sz="1900" b="1" dirty="0">
                <a:solidFill>
                  <a:srgbClr val="12355B"/>
                </a:solidFill>
              </a:rPr>
              <a:t>STRONG ATTENDANCE STANDARD</a:t>
            </a:r>
            <a:endParaRPr lang="en-US" sz="1900" dirty="0"/>
          </a:p>
        </p:txBody>
      </p:sp>
      <p:sp>
        <p:nvSpPr>
          <p:cNvPr id="11" name="Text 9"/>
          <p:cNvSpPr/>
          <p:nvPr/>
        </p:nvSpPr>
        <p:spPr>
          <a:xfrm>
            <a:off x="6766560" y="2148840"/>
            <a:ext cx="4572000" cy="3474720"/>
          </a:xfrm>
          <a:prstGeom prst="rect">
            <a:avLst/>
          </a:prstGeom>
          <a:noFill/>
          <a:ln/>
        </p:spPr>
        <p:txBody>
          <a:bodyPr wrap="square" rtlCol="0" anchor="ctr"/>
          <a:lstStyle/>
          <a:p>
            <a:pPr marL="0" indent="0">
              <a:buNone/>
            </a:pPr>
            <a:r>
              <a:rPr lang="en-US" sz="1500" b="1" dirty="0">
                <a:solidFill>
                  <a:srgbClr val="2E7D32"/>
                </a:solidFill>
              </a:rPr>
              <a:t>✓ Intervene Earlier</a:t>
            </a:r>
            <a:endParaRPr lang="en-US" sz="1500" dirty="0"/>
          </a:p>
          <a:p>
            <a:pPr marL="0" indent="0">
              <a:buNone/>
            </a:pPr>
            <a:endParaRPr lang="en-US" sz="1500" dirty="0"/>
          </a:p>
          <a:p>
            <a:pPr marL="0" indent="0">
              <a:buNone/>
            </a:pPr>
            <a:r>
              <a:rPr lang="en-US" sz="1500" b="1" dirty="0">
                <a:solidFill>
                  <a:srgbClr val="2E7D32"/>
                </a:solidFill>
              </a:rPr>
              <a:t>✓ Evaluate Impact</a:t>
            </a:r>
            <a:endParaRPr lang="en-US" sz="1500" dirty="0"/>
          </a:p>
          <a:p>
            <a:pPr marL="0" indent="0">
              <a:buNone/>
            </a:pPr>
            <a:endParaRPr lang="en-US" sz="1500" dirty="0"/>
          </a:p>
          <a:p>
            <a:pPr marL="0" indent="0">
              <a:buNone/>
            </a:pPr>
            <a:r>
              <a:rPr lang="en-US" sz="1500" b="1" dirty="0">
                <a:solidFill>
                  <a:srgbClr val="2E7D32"/>
                </a:solidFill>
              </a:rPr>
              <a:t>✓ Improve Vulnerable Groups</a:t>
            </a:r>
            <a:endParaRPr lang="en-US" sz="1500" dirty="0"/>
          </a:p>
          <a:p>
            <a:pPr marL="0" indent="0">
              <a:buNone/>
            </a:pPr>
            <a:endParaRPr lang="en-US" sz="1500" dirty="0"/>
          </a:p>
          <a:p>
            <a:pPr marL="0" indent="0">
              <a:buNone/>
            </a:pPr>
            <a:r>
              <a:rPr lang="en-US" sz="1500" b="1" dirty="0">
                <a:solidFill>
                  <a:srgbClr val="2E7D32"/>
                </a:solidFill>
              </a:rPr>
              <a:t>✓ Embed Attendance Culture</a:t>
            </a:r>
            <a:endParaRPr lang="en-US" sz="1500" dirty="0"/>
          </a:p>
          <a:p>
            <a:pPr marL="0" indent="0">
              <a:buNone/>
            </a:pPr>
            <a:endParaRPr lang="en-US" sz="1500" dirty="0"/>
          </a:p>
          <a:p>
            <a:pPr marL="0" indent="0">
              <a:buNone/>
            </a:pPr>
            <a:r>
              <a:rPr lang="en-US" sz="1500" b="1" dirty="0">
                <a:solidFill>
                  <a:srgbClr val="2E7D32"/>
                </a:solidFill>
              </a:rPr>
              <a:t>✓ Personalise Support</a:t>
            </a:r>
            <a:endParaRPr lang="en-US" sz="1500" dirty="0"/>
          </a:p>
          <a:p>
            <a:pPr marL="0" indent="0">
              <a:buNone/>
            </a:pPr>
            <a:endParaRPr lang="en-US" sz="1500" dirty="0"/>
          </a:p>
          <a:p>
            <a:pPr marL="0" indent="0">
              <a:buNone/>
            </a:pPr>
            <a:r>
              <a:rPr lang="en-US" sz="1500" b="1" dirty="0">
                <a:solidFill>
                  <a:srgbClr val="2E7D32"/>
                </a:solidFill>
              </a:rPr>
              <a:t>✓ Use Attendance Intelligence</a:t>
            </a:r>
            <a:endParaRPr lang="en-US" sz="1500" dirty="0"/>
          </a:p>
          <a:p>
            <a:pPr marL="0" indent="0">
              <a:buNone/>
            </a:pPr>
            <a:endParaRPr lang="en-US" sz="1500" dirty="0"/>
          </a:p>
          <a:p>
            <a:pPr marL="0" indent="0">
              <a:buNone/>
            </a:pPr>
            <a:r>
              <a:rPr lang="en-US" sz="1500" b="1" dirty="0">
                <a:solidFill>
                  <a:srgbClr val="2E7D32"/>
                </a:solidFill>
              </a:rPr>
              <a:t>✓ Reduce Persistent Absence</a:t>
            </a:r>
            <a:endParaRPr lang="en-US" sz="1500" dirty="0"/>
          </a:p>
          <a:p>
            <a:pPr marL="0" indent="0">
              <a:buNone/>
            </a:pPr>
            <a:endParaRPr lang="en-US" sz="1500" dirty="0"/>
          </a:p>
          <a:p>
            <a:pPr marL="0" indent="0">
              <a:buNone/>
            </a:pPr>
            <a:r>
              <a:rPr lang="en-US" sz="1500" b="1" dirty="0">
                <a:solidFill>
                  <a:srgbClr val="2E7D32"/>
                </a:solidFill>
              </a:rPr>
              <a:t>✓ Sustain Improvement</a:t>
            </a:r>
            <a:endParaRPr lang="en-US" sz="1500" dirty="0"/>
          </a:p>
        </p:txBody>
      </p:sp>
      <p:sp>
        <p:nvSpPr>
          <p:cNvPr id="12" name="Shape 10"/>
          <p:cNvSpPr/>
          <p:nvPr/>
        </p:nvSpPr>
        <p:spPr>
          <a:xfrm>
            <a:off x="0" y="6172200"/>
            <a:ext cx="12188952" cy="685800"/>
          </a:xfrm>
          <a:prstGeom prst="rect">
            <a:avLst/>
          </a:prstGeom>
          <a:solidFill>
            <a:srgbClr val="2E7D32"/>
          </a:solidFill>
          <a:ln w="12700">
            <a:solidFill>
              <a:srgbClr val="2E7D32"/>
            </a:solidFill>
            <a:prstDash val="solid"/>
          </a:ln>
        </p:spPr>
        <p:txBody>
          <a:bodyPr/>
          <a:lstStyle/>
          <a:p>
            <a:endParaRPr lang="en-GB"/>
          </a:p>
        </p:txBody>
      </p:sp>
      <p:sp>
        <p:nvSpPr>
          <p:cNvPr id="13" name="Text 11"/>
          <p:cNvSpPr/>
          <p:nvPr/>
        </p:nvSpPr>
        <p:spPr>
          <a:xfrm>
            <a:off x="182880" y="6355080"/>
            <a:ext cx="11704320" cy="274320"/>
          </a:xfrm>
          <a:prstGeom prst="rect">
            <a:avLst/>
          </a:prstGeom>
          <a:noFill/>
          <a:ln/>
        </p:spPr>
        <p:txBody>
          <a:bodyPr wrap="square" rtlCol="0" anchor="ctr"/>
          <a:lstStyle/>
          <a:p>
            <a:pPr marL="0" indent="0" algn="ctr">
              <a:buNone/>
            </a:pPr>
            <a:r>
              <a:rPr lang="en-US" sz="2000" b="1" dirty="0">
                <a:solidFill>
                  <a:srgbClr val="FFFFFF"/>
                </a:solidFill>
              </a:rPr>
              <a:t>Strong schools demonstrate measurable impact, not simply attendance activity</a:t>
            </a:r>
            <a:endParaRPr lang="en-US" sz="20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1906</Words>
  <Application>Microsoft Office PowerPoint</Application>
  <PresentationFormat>Widescreen</PresentationFormat>
  <Paragraphs>349</Paragraphs>
  <Slides>22</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Aptos</vt:lpstr>
      <vt:lpstr>Arial</vt:lpstr>
      <vt:lpstr>Calibri</vt:lpstr>
      <vt:lpstr>Calibri Light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Attendance Review</dc:subject>
  <dc:creator>Max Vlahakis</dc:creator>
  <cp:lastModifiedBy>Max Vlahakis</cp:lastModifiedBy>
  <cp:revision>19</cp:revision>
  <dcterms:created xsi:type="dcterms:W3CDTF">2026-10-19T13:19:11Z</dcterms:created>
  <dcterms:modified xsi:type="dcterms:W3CDTF">2026-10-19T14:45:46Z</dcterms:modified>
</cp:coreProperties>
</file>